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46"/>
  </p:notesMasterIdLst>
  <p:handoutMasterIdLst>
    <p:handoutMasterId r:id="rId47"/>
  </p:handoutMasterIdLst>
  <p:sldIdLst>
    <p:sldId id="354" r:id="rId5"/>
    <p:sldId id="420" r:id="rId6"/>
    <p:sldId id="409" r:id="rId7"/>
    <p:sldId id="410" r:id="rId8"/>
    <p:sldId id="423" r:id="rId9"/>
    <p:sldId id="412" r:id="rId10"/>
    <p:sldId id="413" r:id="rId11"/>
    <p:sldId id="422" r:id="rId12"/>
    <p:sldId id="402" r:id="rId13"/>
    <p:sldId id="406" r:id="rId14"/>
    <p:sldId id="407" r:id="rId15"/>
    <p:sldId id="416" r:id="rId16"/>
    <p:sldId id="372" r:id="rId17"/>
    <p:sldId id="373" r:id="rId18"/>
    <p:sldId id="374" r:id="rId19"/>
    <p:sldId id="375" r:id="rId20"/>
    <p:sldId id="376" r:id="rId21"/>
    <p:sldId id="377" r:id="rId22"/>
    <p:sldId id="378" r:id="rId23"/>
    <p:sldId id="379" r:id="rId24"/>
    <p:sldId id="380" r:id="rId25"/>
    <p:sldId id="381" r:id="rId26"/>
    <p:sldId id="382" r:id="rId27"/>
    <p:sldId id="383" r:id="rId28"/>
    <p:sldId id="384" r:id="rId29"/>
    <p:sldId id="385" r:id="rId30"/>
    <p:sldId id="386" r:id="rId31"/>
    <p:sldId id="387" r:id="rId32"/>
    <p:sldId id="388" r:id="rId33"/>
    <p:sldId id="389" r:id="rId34"/>
    <p:sldId id="390" r:id="rId35"/>
    <p:sldId id="414" r:id="rId36"/>
    <p:sldId id="391" r:id="rId37"/>
    <p:sldId id="392" r:id="rId38"/>
    <p:sldId id="421" r:id="rId39"/>
    <p:sldId id="393" r:id="rId40"/>
    <p:sldId id="394" r:id="rId41"/>
    <p:sldId id="397" r:id="rId42"/>
    <p:sldId id="395" r:id="rId43"/>
    <p:sldId id="398" r:id="rId44"/>
    <p:sldId id="399" r:id="rId45"/>
  </p:sldIdLst>
  <p:sldSz cx="9144000" cy="6858000" type="screen4x3"/>
  <p:notesSz cx="9601200" cy="7315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304" userDrawn="1">
          <p15:clr>
            <a:srgbClr val="A4A3A4"/>
          </p15:clr>
        </p15:guide>
        <p15:guide id="2" pos="302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mlittle" initials="LL" lastIdx="5" clrIdx="0"/>
  <p:cmAuthor id="7" name="Tanner, Barbara L (DOT)" initials="TBL(" lastIdx="1" clrIdx="7">
    <p:extLst/>
  </p:cmAuthor>
  <p:cmAuthor id="1" name="Little, Lauren M (DOT)" initials="LL" lastIdx="2" clrIdx="1"/>
  <p:cmAuthor id="8" name="Johnson, Russell M (DOT)" initials="RMJ" lastIdx="10" clrIdx="8">
    <p:extLst>
      <p:ext uri="{19B8F6BF-5375-455C-9EA6-DF929625EA0E}">
        <p15:presenceInfo xmlns:p15="http://schemas.microsoft.com/office/powerpoint/2012/main" userId="Johnson, Russell M (DOT)" providerId="None"/>
      </p:ext>
    </p:extLst>
  </p:cmAuthor>
  <p:cmAuthor id="2" name="Marka Brooks" initials="MB" lastIdx="2" clrIdx="2">
    <p:extLst/>
  </p:cmAuthor>
  <p:cmAuthor id="9" name="McGillivray, Karin S" initials="MKS" lastIdx="3" clrIdx="9">
    <p:extLst>
      <p:ext uri="{19B8F6BF-5375-455C-9EA6-DF929625EA0E}">
        <p15:presenceInfo xmlns:p15="http://schemas.microsoft.com/office/powerpoint/2012/main" userId="S-1-5-21-3337747696-1680488233-3861033917-7582" providerId="AD"/>
      </p:ext>
    </p:extLst>
  </p:cmAuthor>
  <p:cmAuthor id="3" name="Marka Brooks" initials="MB [2]" lastIdx="2" clrIdx="3">
    <p:extLst/>
  </p:cmAuthor>
  <p:cmAuthor id="4" name="Marka Brooks" initials="MB [3]" lastIdx="1" clrIdx="4">
    <p:extLst/>
  </p:cmAuthor>
  <p:cmAuthor id="5" name="Christianson, Derek M" initials="CDM" lastIdx="4" clrIdx="5">
    <p:extLst/>
  </p:cmAuthor>
  <p:cmAuthor id="6" name="dmdavis" initials="d" lastIdx="12" clrIdx="6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611" autoAdjust="0"/>
    <p:restoredTop sz="48237" autoAdjust="0"/>
  </p:normalViewPr>
  <p:slideViewPr>
    <p:cSldViewPr>
      <p:cViewPr varScale="1">
        <p:scale>
          <a:sx n="34" d="100"/>
          <a:sy n="34" d="100"/>
        </p:scale>
        <p:origin x="184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2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2016" y="-102"/>
      </p:cViewPr>
      <p:guideLst>
        <p:guide orient="horz" pos="2304"/>
        <p:guide pos="302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commentAuthors" Target="commentAuthors.xml"/><Relationship Id="rId8" Type="http://schemas.openxmlformats.org/officeDocument/2006/relationships/slide" Target="slides/slide4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438458" y="0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4FB1F38D-E43A-4D67-84E0-B925531F6AF0}" type="datetimeFigureOut">
              <a:rPr lang="en-US" smtClean="0"/>
              <a:pPr/>
              <a:t>7/25/2019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948171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438458" y="6948171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ED60B01C-BF7F-48C9-A6D8-613FC1044D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658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38458" y="0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78D0688B-BA52-4598-846C-2B4109FC3A84}" type="datetimeFigureOut">
              <a:rPr lang="en-US" smtClean="0"/>
              <a:pPr/>
              <a:t>7/25/2019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71800" y="549275"/>
            <a:ext cx="3657600" cy="2743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60120" y="3474720"/>
            <a:ext cx="7680960" cy="32918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948171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38458" y="6948171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1F783195-A952-4344-857D-FED4D42A82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363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Good afternoon everyone.</a:t>
            </a:r>
          </a:p>
          <a:p>
            <a:endParaRPr lang="en-US" dirty="0"/>
          </a:p>
          <a:p>
            <a:pPr defTabSz="984978">
              <a:defRPr/>
            </a:pPr>
            <a:r>
              <a:rPr lang="en-US" dirty="0"/>
              <a:t>Thank you very much for attending</a:t>
            </a:r>
            <a:r>
              <a:rPr lang="en-US" baseline="0" dirty="0"/>
              <a:t>; I appreciate it.</a:t>
            </a:r>
          </a:p>
          <a:p>
            <a:pPr defTabSz="984978">
              <a:defRPr/>
            </a:pPr>
            <a:endParaRPr lang="en-US" baseline="0" dirty="0"/>
          </a:p>
          <a:p>
            <a:pPr defTabSz="984978">
              <a:defRPr/>
            </a:pPr>
            <a:r>
              <a:rPr lang="en-US" dirty="0"/>
              <a:t>My name is Bran Pollard and I’m the design</a:t>
            </a:r>
            <a:r>
              <a:rPr lang="en-US" baseline="0" dirty="0"/>
              <a:t> project manager for this project.</a:t>
            </a:r>
          </a:p>
          <a:p>
            <a:pPr defTabSz="984978">
              <a:defRPr/>
            </a:pPr>
            <a:endParaRPr lang="en-US" baseline="0" dirty="0"/>
          </a:p>
          <a:p>
            <a:pPr defTabSz="984978">
              <a:defRPr/>
            </a:pPr>
            <a:r>
              <a:rPr lang="en-US" baseline="0" dirty="0"/>
              <a:t>Joining me today are DOT staff from our highway and bridge design, construction and contracts groups as well as Michael Baker International, who is helping us with CMGC support services.</a:t>
            </a:r>
          </a:p>
          <a:p>
            <a:pPr defTabSz="984978">
              <a:defRPr/>
            </a:pPr>
            <a:endParaRPr lang="en-US" baseline="0" dirty="0"/>
          </a:p>
          <a:p>
            <a:pPr defTabSz="984978">
              <a:defRPr/>
            </a:pPr>
            <a:r>
              <a:rPr lang="en-US" baseline="0" dirty="0"/>
              <a:t>Can everyone please silence your cell phones and sign in on the sheet or email me at bran.pollard@Alaska.gov?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83195-A952-4344-857D-FED4D42A8229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1021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would like to know </a:t>
            </a:r>
            <a:r>
              <a:rPr lang="en-US" baseline="0" dirty="0"/>
              <a:t>what innovations you have for:</a:t>
            </a:r>
          </a:p>
          <a:p>
            <a:pPr marL="181240" indent="-181240">
              <a:buFontTx/>
              <a:buChar char="-"/>
            </a:pPr>
            <a:r>
              <a:rPr lang="en-US" baseline="0" dirty="0"/>
              <a:t>Bridge installation?</a:t>
            </a:r>
          </a:p>
          <a:p>
            <a:pPr marL="181240" indent="-181240">
              <a:buFontTx/>
              <a:buChar char="-"/>
            </a:pPr>
            <a:r>
              <a:rPr lang="en-US" baseline="0" dirty="0"/>
              <a:t>Limiting ROW needs and impacts?</a:t>
            </a:r>
          </a:p>
          <a:p>
            <a:pPr marL="181240" indent="-181240">
              <a:buFontTx/>
              <a:buChar char="-"/>
            </a:pPr>
            <a:r>
              <a:rPr lang="en-US" baseline="0" dirty="0"/>
              <a:t>Drainage improvements and culvert replacements?</a:t>
            </a:r>
          </a:p>
          <a:p>
            <a:pPr marL="181240" indent="-181240">
              <a:buFontTx/>
              <a:buChar char="-"/>
            </a:pPr>
            <a:r>
              <a:rPr lang="en-US" baseline="0" dirty="0"/>
              <a:t>Reducing impacts to local residents and traffic?</a:t>
            </a:r>
          </a:p>
          <a:p>
            <a:pPr marL="181240" indent="-181240">
              <a:buFontTx/>
              <a:buChar char="-"/>
            </a:pPr>
            <a:r>
              <a:rPr lang="en-US" baseline="0" dirty="0"/>
              <a:t>Finding efficiencies?</a:t>
            </a:r>
          </a:p>
          <a:p>
            <a:pPr marL="181240" indent="-181240">
              <a:buFontTx/>
              <a:buChar char="-"/>
            </a:pPr>
            <a:r>
              <a:rPr lang="en-US" baseline="0" dirty="0"/>
              <a:t>Reducing future maintenance costs?</a:t>
            </a:r>
          </a:p>
          <a:p>
            <a:pPr marL="181240" indent="-181240">
              <a:buFontTx/>
              <a:buChar char="-"/>
            </a:pPr>
            <a:r>
              <a:rPr lang="en-US" baseline="0" dirty="0"/>
              <a:t>Relocating overhead utilities?</a:t>
            </a:r>
          </a:p>
          <a:p>
            <a:pPr marL="181240" indent="-181240">
              <a:buFontTx/>
              <a:buChar char="-"/>
            </a:pPr>
            <a:r>
              <a:rPr lang="en-US" baseline="0" dirty="0"/>
              <a:t>Others?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83195-A952-4344-857D-FED4D42A822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3275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Regarding risk allocation; known</a:t>
            </a:r>
            <a:r>
              <a:rPr lang="en-US" baseline="0" dirty="0"/>
              <a:t> risks for this project include:</a:t>
            </a:r>
          </a:p>
          <a:p>
            <a:pPr marL="181240" indent="-181240">
              <a:buFontTx/>
              <a:buChar char="-"/>
            </a:pPr>
            <a:r>
              <a:rPr lang="en-US" baseline="0" dirty="0"/>
              <a:t>Narrow right-of-way</a:t>
            </a:r>
          </a:p>
          <a:p>
            <a:pPr marL="181240" indent="-181240">
              <a:buFontTx/>
              <a:buChar char="-"/>
            </a:pPr>
            <a:r>
              <a:rPr lang="en-US" dirty="0"/>
              <a:t>Utility conflicts</a:t>
            </a:r>
          </a:p>
          <a:p>
            <a:pPr marL="181240" indent="-181240">
              <a:buFontTx/>
              <a:buChar char="-"/>
            </a:pPr>
            <a:r>
              <a:rPr lang="en-US" dirty="0"/>
              <a:t>Traffic control</a:t>
            </a:r>
          </a:p>
          <a:p>
            <a:pPr marL="181240" indent="-181240">
              <a:buFontTx/>
              <a:buChar char="-"/>
            </a:pPr>
            <a:r>
              <a:rPr lang="en-US" dirty="0"/>
              <a:t>Project constructability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83195-A952-4344-857D-FED4D42A822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8531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Our</a:t>
            </a:r>
            <a:r>
              <a:rPr lang="en-US" baseline="0" dirty="0"/>
              <a:t> current schedule is:</a:t>
            </a:r>
          </a:p>
          <a:p>
            <a:pPr marL="181240" indent="-181240">
              <a:buFontTx/>
              <a:buChar char="-"/>
            </a:pPr>
            <a:r>
              <a:rPr lang="en-US" baseline="0" dirty="0"/>
              <a:t>NTP for CMGC project stage 1 services in October this year</a:t>
            </a:r>
          </a:p>
          <a:p>
            <a:pPr marL="181240" indent="-181240">
              <a:buFontTx/>
              <a:buChar char="-"/>
            </a:pPr>
            <a:r>
              <a:rPr lang="en-US" baseline="0" dirty="0"/>
              <a:t>Design Study Report and Plans-In-Hand in the 4</a:t>
            </a:r>
            <a:r>
              <a:rPr lang="en-US" baseline="30000" dirty="0"/>
              <a:t>th</a:t>
            </a:r>
            <a:r>
              <a:rPr lang="en-US" baseline="0" dirty="0"/>
              <a:t> quarter of this year</a:t>
            </a:r>
          </a:p>
          <a:p>
            <a:pPr marL="181240" indent="-181240">
              <a:buFontTx/>
              <a:buChar char="-"/>
            </a:pPr>
            <a:r>
              <a:rPr lang="en-US" dirty="0"/>
              <a:t>Review PS&amp;E</a:t>
            </a:r>
            <a:r>
              <a:rPr lang="en-US" baseline="0" dirty="0"/>
              <a:t> in the 1</a:t>
            </a:r>
            <a:r>
              <a:rPr lang="en-US" baseline="30000" dirty="0"/>
              <a:t>st</a:t>
            </a:r>
            <a:r>
              <a:rPr lang="en-US" baseline="0" dirty="0"/>
              <a:t> quarter of next year</a:t>
            </a:r>
          </a:p>
          <a:p>
            <a:pPr marL="181240" indent="-181240">
              <a:buFontTx/>
              <a:buChar char="-"/>
            </a:pPr>
            <a:r>
              <a:rPr lang="en-US" baseline="0" dirty="0"/>
              <a:t>Final PS&amp;E in the 2</a:t>
            </a:r>
            <a:r>
              <a:rPr lang="en-US" baseline="30000" dirty="0"/>
              <a:t>nd</a:t>
            </a:r>
            <a:r>
              <a:rPr lang="en-US" baseline="0" dirty="0"/>
              <a:t> quarter of next year</a:t>
            </a:r>
          </a:p>
          <a:p>
            <a:pPr marL="181240" indent="-181240">
              <a:buFontTx/>
              <a:buChar char="-"/>
            </a:pPr>
            <a:r>
              <a:rPr lang="en-US" baseline="0" dirty="0"/>
              <a:t>Negotiate final construction cost and NTP for CMGC project stage 2 in the 3</a:t>
            </a:r>
            <a:r>
              <a:rPr lang="en-US" baseline="30000" dirty="0"/>
              <a:t>rd</a:t>
            </a:r>
            <a:r>
              <a:rPr lang="en-US" baseline="0" dirty="0"/>
              <a:t> quarter next year</a:t>
            </a:r>
          </a:p>
          <a:p>
            <a:pPr marL="181240" indent="-181240">
              <a:buFontTx/>
              <a:buChar char="-"/>
            </a:pPr>
            <a:r>
              <a:rPr lang="en-US" baseline="0" dirty="0"/>
              <a:t>And substantial completion by the 4</a:t>
            </a:r>
            <a:r>
              <a:rPr lang="en-US" baseline="30000" dirty="0"/>
              <a:t>th</a:t>
            </a:r>
            <a:r>
              <a:rPr lang="en-US" baseline="0" dirty="0"/>
              <a:t> quarter of 2021</a:t>
            </a:r>
          </a:p>
          <a:p>
            <a:pPr marL="181240" indent="-181240">
              <a:buFontTx/>
              <a:buChar char="-"/>
            </a:pPr>
            <a:endParaRPr lang="en-US" baseline="0" dirty="0"/>
          </a:p>
          <a:p>
            <a:r>
              <a:rPr lang="en-US" baseline="0" dirty="0"/>
              <a:t>Now I’m going to turn the presentation over to Derek Christianson with Michael Baker International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83195-A952-4344-857D-FED4D42A822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6371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Derek</a:t>
            </a:r>
          </a:p>
          <a:p>
            <a:endParaRPr lang="en-US" dirty="0"/>
          </a:p>
          <a:p>
            <a:r>
              <a:rPr lang="en-US" dirty="0"/>
              <a:t>Available for use across United States.</a:t>
            </a:r>
          </a:p>
          <a:p>
            <a:r>
              <a:rPr lang="en-US" dirty="0"/>
              <a:t>Several states using it – WA, OR, CA, UT, CO, MN, MI, LA, etc.</a:t>
            </a:r>
          </a:p>
          <a:p>
            <a:r>
              <a:rPr lang="en-US" dirty="0"/>
              <a:t>The first DOT&amp;PF horizontal construction</a:t>
            </a:r>
            <a:r>
              <a:rPr lang="en-US" baseline="0" dirty="0"/>
              <a:t> project was the Riley Creek Bridge project at Mile 237 of the Parks Highway.</a:t>
            </a:r>
          </a:p>
          <a:p>
            <a:r>
              <a:rPr lang="en-US" baseline="0" dirty="0"/>
              <a:t>Also used for some public facilities such as the crime lab in Anchorage and also used to procure Marine Ferry vessel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83195-A952-4344-857D-FED4D42A8229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3249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r>
              <a:rPr lang="en-US" dirty="0"/>
              <a:t>Derek</a:t>
            </a:r>
          </a:p>
          <a:p>
            <a:endParaRPr lang="en-US" dirty="0"/>
          </a:p>
          <a:p>
            <a:r>
              <a:rPr lang="en-US" dirty="0"/>
              <a:t>Used on projects as listed.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83195-A952-4344-857D-FED4D42A8229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0090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defTabSz="966612">
              <a:defRPr/>
            </a:pPr>
            <a:r>
              <a:rPr lang="en-US" dirty="0"/>
              <a:t>Derek</a:t>
            </a:r>
          </a:p>
          <a:p>
            <a:endParaRPr lang="en-US" dirty="0"/>
          </a:p>
          <a:p>
            <a:r>
              <a:rPr lang="en-US" dirty="0"/>
              <a:t>Strategic</a:t>
            </a:r>
            <a:r>
              <a:rPr lang="en-US" baseline="0" dirty="0"/>
              <a:t> plan:</a:t>
            </a:r>
          </a:p>
          <a:p>
            <a:pPr lvl="1"/>
            <a:r>
              <a:rPr lang="en-US" sz="1300" dirty="0"/>
              <a:t>Transparency</a:t>
            </a:r>
            <a:endParaRPr lang="en-US" sz="1700" dirty="0"/>
          </a:p>
          <a:p>
            <a:pPr lvl="2"/>
            <a:r>
              <a:rPr lang="en-US" sz="1300" dirty="0"/>
              <a:t>CMGC provides a framework for open, transparent communication between the Department, the contracting community, and agency stakeholders.</a:t>
            </a:r>
            <a:endParaRPr lang="en-US" sz="1700" dirty="0"/>
          </a:p>
          <a:p>
            <a:pPr lvl="1"/>
            <a:r>
              <a:rPr lang="en-US" sz="1300" dirty="0"/>
              <a:t>Accountability</a:t>
            </a:r>
            <a:endParaRPr lang="en-US" sz="1700" dirty="0"/>
          </a:p>
          <a:p>
            <a:pPr lvl="2"/>
            <a:r>
              <a:rPr lang="en-US" sz="1300" dirty="0"/>
              <a:t>CMGC creates a partnership between the Department and the Contractor for the duration of the project, leading to greater accountability.</a:t>
            </a:r>
            <a:endParaRPr lang="en-US" sz="1700" dirty="0"/>
          </a:p>
          <a:p>
            <a:pPr lvl="2"/>
            <a:r>
              <a:rPr lang="en-US" sz="1300" dirty="0"/>
              <a:t>CMGC allows the Department and the Contractor to actively manage risk, leading to improved accountability when issues arise or changes occur.</a:t>
            </a:r>
            <a:endParaRPr lang="en-US" sz="1700" dirty="0"/>
          </a:p>
          <a:p>
            <a:pPr lvl="1"/>
            <a:r>
              <a:rPr lang="en-US" sz="1300" dirty="0"/>
              <a:t>Innovation</a:t>
            </a:r>
            <a:endParaRPr lang="en-US" sz="1700" dirty="0"/>
          </a:p>
          <a:p>
            <a:pPr lvl="2"/>
            <a:r>
              <a:rPr lang="en-US" sz="1300" dirty="0"/>
              <a:t>CMGC’s emphasis on teamwork and open communication drives innovation by providing opportunities to evaluate new technologies and techniques prior to construction.</a:t>
            </a:r>
            <a:endParaRPr lang="en-US" sz="1700" dirty="0"/>
          </a:p>
          <a:p>
            <a:pPr lvl="1"/>
            <a:r>
              <a:rPr lang="en-US" sz="1300" dirty="0"/>
              <a:t>Create Efficiencies</a:t>
            </a:r>
            <a:endParaRPr lang="en-US" sz="1700" dirty="0"/>
          </a:p>
          <a:p>
            <a:pPr lvl="2"/>
            <a:r>
              <a:rPr lang="en-US" sz="1300" dirty="0"/>
              <a:t>CMGC’s collaborative approach between design, construction, and the Contractor reduces the transition time from design to construction. </a:t>
            </a:r>
            <a:endParaRPr lang="en-US" sz="1700" dirty="0"/>
          </a:p>
          <a:p>
            <a:pPr lvl="2"/>
            <a:r>
              <a:rPr lang="en-US" sz="1300" dirty="0"/>
              <a:t>Contractor perspective gained from CMGC projects can be utilized to reduce risks, provide innovations, and account for Contractor’s means and methods when developing other transportation projects.</a:t>
            </a:r>
            <a:endParaRPr lang="en-US" sz="1700" dirty="0"/>
          </a:p>
          <a:p>
            <a:endParaRPr lang="en-US" dirty="0"/>
          </a:p>
          <a:p>
            <a:r>
              <a:rPr lang="en-US" dirty="0"/>
              <a:t>FHWA Every Day Counts:</a:t>
            </a:r>
            <a:r>
              <a:rPr lang="en-US" baseline="0" dirty="0"/>
              <a:t> </a:t>
            </a:r>
            <a:r>
              <a:rPr lang="en-US" dirty="0"/>
              <a:t>initiative has identified CMGC as a</a:t>
            </a:r>
            <a:r>
              <a:rPr lang="en-US" baseline="0" dirty="0"/>
              <a:t> method to reduce delivery time and introduce innovations due to collaboration and risk management</a:t>
            </a:r>
          </a:p>
          <a:p>
            <a:r>
              <a:rPr lang="en-US" baseline="0" dirty="0" err="1"/>
              <a:t>ce</a:t>
            </a:r>
            <a:r>
              <a:rPr lang="en-US" baseline="0" dirty="0"/>
              <a:t> delivery time and introduce innovations due to collaboration and risk management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83195-A952-4344-857D-FED4D42A8229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3609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r>
              <a:rPr lang="en-US" dirty="0"/>
              <a:t>Derek</a:t>
            </a:r>
          </a:p>
          <a:p>
            <a:endParaRPr lang="en-US" dirty="0"/>
          </a:p>
          <a:p>
            <a:r>
              <a:rPr lang="en-US" dirty="0"/>
              <a:t>Note the different roles.</a:t>
            </a:r>
          </a:p>
          <a:p>
            <a:r>
              <a:rPr lang="en-US" dirty="0"/>
              <a:t>All four members of the team must work together for the project to succeed.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83195-A952-4344-857D-FED4D42A8229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951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r>
              <a:rPr lang="en-US" dirty="0"/>
              <a:t>Derek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83195-A952-4344-857D-FED4D42A8229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8737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r>
              <a:rPr lang="en-US" dirty="0"/>
              <a:t>Derek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83195-A952-4344-857D-FED4D42A8229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530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66612">
              <a:defRPr/>
            </a:pPr>
            <a:r>
              <a:rPr lang="en-US" dirty="0"/>
              <a:t>Derek</a:t>
            </a:r>
          </a:p>
          <a:p>
            <a:endParaRPr lang="en-US" dirty="0"/>
          </a:p>
          <a:p>
            <a:r>
              <a:rPr lang="en-US" dirty="0"/>
              <a:t>Note the strengths that each team member may bring to the project.</a:t>
            </a:r>
          </a:p>
          <a:p>
            <a:r>
              <a:rPr lang="en-US" dirty="0"/>
              <a:t>Individuals</a:t>
            </a:r>
            <a:r>
              <a:rPr lang="en-US" baseline="0" dirty="0"/>
              <a:t> may fill one or more of these team member positions.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83195-A952-4344-857D-FED4D42A8229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4404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We’re here</a:t>
            </a:r>
            <a:r>
              <a:rPr lang="en-US" baseline="0" dirty="0"/>
              <a:t> today for this Contractor outreach meeting for the Herring Cove Bridge Improvement project.</a:t>
            </a:r>
          </a:p>
          <a:p>
            <a:endParaRPr lang="en-US" baseline="0" dirty="0"/>
          </a:p>
          <a:p>
            <a:r>
              <a:rPr lang="en-US" dirty="0"/>
              <a:t>This project will use an alternative contracting method; Construction Manager/General</a:t>
            </a:r>
            <a:r>
              <a:rPr lang="en-US" baseline="0" dirty="0"/>
              <a:t> Contractor or CMGC.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83195-A952-4344-857D-FED4D42A822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7205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66612">
              <a:defRPr/>
            </a:pPr>
            <a:r>
              <a:rPr lang="en-US" dirty="0"/>
              <a:t>Derek</a:t>
            </a:r>
          </a:p>
          <a:p>
            <a:endParaRPr lang="en-US" dirty="0"/>
          </a:p>
          <a:p>
            <a:r>
              <a:rPr lang="en-US" dirty="0"/>
              <a:t>Compare different procurement types at each phase of project delivery.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83195-A952-4344-857D-FED4D42A8229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796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r>
              <a:rPr lang="en-US" dirty="0"/>
              <a:t>Derek</a:t>
            </a:r>
          </a:p>
          <a:p>
            <a:endParaRPr lang="en-US" dirty="0"/>
          </a:p>
          <a:p>
            <a:r>
              <a:rPr lang="en-US" dirty="0"/>
              <a:t>Schedule overview.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83195-A952-4344-857D-FED4D42A8229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8255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r>
              <a:rPr lang="en-US" dirty="0"/>
              <a:t>Derek</a:t>
            </a:r>
          </a:p>
          <a:p>
            <a:endParaRPr lang="en-US" dirty="0"/>
          </a:p>
          <a:p>
            <a:r>
              <a:rPr lang="en-US" dirty="0"/>
              <a:t>Starts with a request for proposal</a:t>
            </a:r>
            <a:r>
              <a:rPr lang="en-US" baseline="0" dirty="0"/>
              <a:t>.</a:t>
            </a:r>
          </a:p>
          <a:p>
            <a:r>
              <a:rPr lang="en-US" dirty="0"/>
              <a:t>Stage 1 includes preliminary</a:t>
            </a:r>
            <a:r>
              <a:rPr lang="en-US" baseline="0" dirty="0"/>
              <a:t> design, detailed/final design – all conducted with contractor input.</a:t>
            </a:r>
          </a:p>
          <a:p>
            <a:r>
              <a:rPr lang="en-US" baseline="0" dirty="0"/>
              <a:t>Stage 2 begins if and when DOT&amp;PF and the Contractor agree on the Theoretical Maximum Price.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83195-A952-4344-857D-FED4D42A8229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3558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r>
              <a:rPr lang="en-US" dirty="0"/>
              <a:t>Derek</a:t>
            </a:r>
          </a:p>
          <a:p>
            <a:endParaRPr lang="en-US" dirty="0"/>
          </a:p>
          <a:p>
            <a:r>
              <a:rPr lang="en-US" dirty="0"/>
              <a:t>Greatest collaboration and knowledge transfer occurs during this phase</a:t>
            </a:r>
          </a:p>
          <a:p>
            <a:r>
              <a:rPr lang="en-US" dirty="0"/>
              <a:t>Riley Creek examples: functional</a:t>
            </a:r>
            <a:r>
              <a:rPr lang="en-US" baseline="0" dirty="0"/>
              <a:t> roles during meetings – estimator, superintendent, construction engineer, principal,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83195-A952-4344-857D-FED4D42A8229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3555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r>
              <a:rPr lang="en-US" dirty="0"/>
              <a:t>Derek</a:t>
            </a:r>
          </a:p>
          <a:p>
            <a:endParaRPr lang="en-US" dirty="0"/>
          </a:p>
          <a:p>
            <a:r>
              <a:rPr lang="en-US" dirty="0"/>
              <a:t>Risk is more equitably shared and reduced overall.</a:t>
            </a:r>
          </a:p>
          <a:p>
            <a:r>
              <a:rPr lang="en-US" dirty="0"/>
              <a:t>Addressing risk during design, not construction.  Allows us to eliminate risk early before it can get expensive.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83195-A952-4344-857D-FED4D42A8229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24353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r>
              <a:rPr lang="en-US" dirty="0"/>
              <a:t>Derek</a:t>
            </a:r>
          </a:p>
          <a:p>
            <a:endParaRPr lang="en-US" dirty="0"/>
          </a:p>
          <a:p>
            <a:r>
              <a:rPr lang="en-US" dirty="0"/>
              <a:t>Addressing issues with the contractor during design instead of during construction is a more cost effective approach.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83195-A952-4344-857D-FED4D42A8229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57768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r>
              <a:rPr lang="en-US" dirty="0"/>
              <a:t>Derek</a:t>
            </a:r>
          </a:p>
          <a:p>
            <a:endParaRPr lang="en-US" dirty="0"/>
          </a:p>
          <a:p>
            <a:r>
              <a:rPr lang="en-US" dirty="0"/>
              <a:t>Contractor adds specificity to how the project will be constructed.</a:t>
            </a:r>
          </a:p>
          <a:p>
            <a:r>
              <a:rPr lang="en-US" dirty="0"/>
              <a:t>Designers often have to make assumptions that may or may not be correct.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83195-A952-4344-857D-FED4D42A8229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62844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r>
              <a:rPr lang="en-US" dirty="0"/>
              <a:t>Derek</a:t>
            </a:r>
          </a:p>
          <a:p>
            <a:endParaRPr lang="en-US" dirty="0"/>
          </a:p>
          <a:p>
            <a:r>
              <a:rPr lang="en-US" dirty="0"/>
              <a:t>Fair pricing creates transparency for the project.</a:t>
            </a:r>
          </a:p>
          <a:p>
            <a:r>
              <a:rPr lang="en-US" dirty="0"/>
              <a:t>Not looking for the low bid; want a price that is reasonable based on reasonable means and methods proposed by contractor.</a:t>
            </a:r>
          </a:p>
          <a:p>
            <a:r>
              <a:rPr lang="en-US" dirty="0"/>
              <a:t>Will build bottom up cost estimates – labor rates, equipment rates, production rates, etc.</a:t>
            </a:r>
          </a:p>
          <a:p>
            <a:r>
              <a:rPr lang="en-US" dirty="0"/>
              <a:t>Blind bid evaluation; contractor’s numbers will be available to DOT; contractor will not see DOT’s numbers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83195-A952-4344-857D-FED4D42A8229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7925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r>
              <a:rPr lang="en-US" dirty="0"/>
              <a:t>Derek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83195-A952-4344-857D-FED4D42A8229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50717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r>
              <a:rPr lang="en-US" dirty="0"/>
              <a:t>Derek</a:t>
            </a:r>
          </a:p>
          <a:p>
            <a:endParaRPr lang="en-US" dirty="0"/>
          </a:p>
          <a:p>
            <a:r>
              <a:rPr lang="en-US" dirty="0"/>
              <a:t>Typically “business as usual” at this point, i.e. construction is similar for CMGC and Design-Bid-Build.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83195-A952-4344-857D-FED4D42A8229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873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scope of the project includes replacing the Herring Cove Bridge and providing</a:t>
            </a:r>
            <a:r>
              <a:rPr lang="en-US" baseline="0" dirty="0"/>
              <a:t> pedestrian accommodations.</a:t>
            </a:r>
          </a:p>
          <a:p>
            <a:endParaRPr lang="en-US" baseline="0" dirty="0"/>
          </a:p>
          <a:p>
            <a:r>
              <a:rPr lang="en-US" baseline="0" dirty="0"/>
              <a:t>The purpose of the project is to:</a:t>
            </a:r>
          </a:p>
          <a:p>
            <a:pPr marL="181240" indent="-181240">
              <a:buFontTx/>
              <a:buChar char="-"/>
            </a:pPr>
            <a:r>
              <a:rPr lang="en-US" baseline="0" dirty="0"/>
              <a:t>Replace the bridge, which is approximately 66 years old and has surpassed the 50 year design life which it was originally constructed for</a:t>
            </a:r>
          </a:p>
          <a:p>
            <a:pPr marL="181240" indent="-181240">
              <a:buFontTx/>
              <a:buChar char="-"/>
            </a:pPr>
            <a:r>
              <a:rPr lang="en-US" baseline="0" dirty="0"/>
              <a:t>Construct pedestrian improvements including pedestrian pathways on both sides of the bridge</a:t>
            </a:r>
          </a:p>
          <a:p>
            <a:pPr marL="181240" indent="-181240">
              <a:buFontTx/>
              <a:buChar char="-"/>
            </a:pPr>
            <a:r>
              <a:rPr lang="en-US" baseline="0" dirty="0"/>
              <a:t>Construct improvements at the intersections of South </a:t>
            </a:r>
            <a:r>
              <a:rPr lang="en-US" baseline="0" dirty="0" err="1"/>
              <a:t>Tongass</a:t>
            </a:r>
            <a:r>
              <a:rPr lang="en-US" baseline="0" dirty="0"/>
              <a:t> Highway at Wood Road and Powerhouse Road</a:t>
            </a:r>
          </a:p>
          <a:p>
            <a:pPr marL="181240" indent="-181240">
              <a:buFontTx/>
              <a:buChar char="-"/>
            </a:pPr>
            <a:r>
              <a:rPr lang="en-US" baseline="0" dirty="0"/>
              <a:t>And rehabilitate South </a:t>
            </a:r>
            <a:r>
              <a:rPr lang="en-US" baseline="0" dirty="0" err="1"/>
              <a:t>Tongass</a:t>
            </a:r>
            <a:r>
              <a:rPr lang="en-US" baseline="0" dirty="0"/>
              <a:t> Highway between those two intersections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83195-A952-4344-857D-FED4D42A822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17191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r>
              <a:rPr lang="en-US" dirty="0"/>
              <a:t>Derek</a:t>
            </a:r>
          </a:p>
          <a:p>
            <a:endParaRPr lang="en-US" dirty="0"/>
          </a:p>
          <a:p>
            <a:r>
              <a:rPr lang="en-US" dirty="0"/>
              <a:t>We will track these elements during preconstruction and after construction.</a:t>
            </a:r>
          </a:p>
          <a:p>
            <a:r>
              <a:rPr lang="en-US" dirty="0"/>
              <a:t>Part of lessons learned process for DOT.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83195-A952-4344-857D-FED4D42A8229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38925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Jeff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83195-A952-4344-857D-FED4D42A8229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8211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Jeff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783195-A952-4344-857D-FED4D42A8229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22803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Jeff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83195-A952-4344-857D-FED4D42A8229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17627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r>
              <a:rPr lang="en-US" dirty="0"/>
              <a:t>Jeff</a:t>
            </a:r>
          </a:p>
          <a:p>
            <a:endParaRPr lang="en-US" dirty="0"/>
          </a:p>
          <a:p>
            <a:r>
              <a:rPr lang="en-US" dirty="0"/>
              <a:t>Past performance doe not necessarily have to be past CMGC</a:t>
            </a:r>
            <a:r>
              <a:rPr lang="en-US" baseline="0" dirty="0"/>
              <a:t> experience</a:t>
            </a:r>
          </a:p>
          <a:p>
            <a:r>
              <a:rPr lang="en-US" dirty="0"/>
              <a:t>Major difference</a:t>
            </a:r>
            <a:r>
              <a:rPr lang="en-US" baseline="0" dirty="0"/>
              <a:t> with DBB and new to most contractors</a:t>
            </a:r>
          </a:p>
          <a:p>
            <a:r>
              <a:rPr lang="en-US" baseline="0" dirty="0"/>
              <a:t>Discuss weighting &amp; scoring of selection criteria</a:t>
            </a:r>
          </a:p>
          <a:p>
            <a:pPr marL="0" lvl="1" defTabSz="966612">
              <a:defRPr/>
            </a:pPr>
            <a:r>
              <a:rPr lang="en-US" sz="1900" dirty="0"/>
              <a:t>Assistance of a technical writer is suggested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83195-A952-4344-857D-FED4D42A8229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11369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r>
              <a:rPr lang="en-US" dirty="0"/>
              <a:t>Jeff</a:t>
            </a:r>
          </a:p>
          <a:p>
            <a:endParaRPr lang="en-US" dirty="0"/>
          </a:p>
          <a:p>
            <a:r>
              <a:rPr lang="en-US" dirty="0"/>
              <a:t>Past performance doe not necessarily have to be past CMGC</a:t>
            </a:r>
            <a:r>
              <a:rPr lang="en-US" baseline="0" dirty="0"/>
              <a:t> experience</a:t>
            </a:r>
          </a:p>
          <a:p>
            <a:r>
              <a:rPr lang="en-US" dirty="0"/>
              <a:t>Major difference</a:t>
            </a:r>
            <a:r>
              <a:rPr lang="en-US" baseline="0" dirty="0"/>
              <a:t> with DBB and new to most contractors</a:t>
            </a:r>
          </a:p>
          <a:p>
            <a:r>
              <a:rPr lang="en-US" baseline="0" dirty="0"/>
              <a:t>Discuss weighting &amp; scoring of selection criteria</a:t>
            </a:r>
          </a:p>
          <a:p>
            <a:pPr marL="0" lvl="1" defTabSz="966612">
              <a:defRPr/>
            </a:pPr>
            <a:r>
              <a:rPr lang="en-US" sz="1900" dirty="0"/>
              <a:t>Assistance of a technical writer is suggested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83195-A952-4344-857D-FED4D42A8229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44709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Jeff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83195-A952-4344-857D-FED4D42A8229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62752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Jeff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83195-A952-4344-857D-FED4D42A8229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03137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Jeff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83195-A952-4344-857D-FED4D42A8229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17182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Jeff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83195-A952-4344-857D-FED4D42A8229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7726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/>
              <a:t>The need for the project includes:</a:t>
            </a:r>
          </a:p>
          <a:p>
            <a:pPr marL="181240" indent="-181240" defTabSz="966612">
              <a:buFontTx/>
              <a:buChar char="-"/>
              <a:defRPr/>
            </a:pPr>
            <a:r>
              <a:rPr lang="en-US" baseline="0" dirty="0"/>
              <a:t>The Herring Cove bridge is structurally deficient; </a:t>
            </a:r>
            <a:r>
              <a:rPr lang="en-US" dirty="0"/>
              <a:t>structural problems with the bridge deck, in particular, have resulted in the bridge being rated as “poor” in the NBIS Bridge rating system</a:t>
            </a:r>
          </a:p>
          <a:p>
            <a:pPr marL="181240" indent="-181240">
              <a:buFontTx/>
              <a:buChar char="-"/>
            </a:pPr>
            <a:r>
              <a:rPr lang="en-US" baseline="0" dirty="0"/>
              <a:t>Herring Cove is an environmentally rich ecological environment; there is also a hatchery in the cove on the upstream side of the bridge</a:t>
            </a:r>
          </a:p>
          <a:p>
            <a:pPr marL="181240" indent="-181240">
              <a:buFontTx/>
              <a:buChar char="-"/>
            </a:pPr>
            <a:r>
              <a:rPr lang="en-US" baseline="0" dirty="0"/>
              <a:t>Non-motorized users frequent the Herring Cove area to view wildlife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83195-A952-4344-857D-FED4D42A822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63713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83195-A952-4344-857D-FED4D42A8229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24130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Bran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83195-A952-4344-857D-FED4D42A8229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9390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/>
              <a:t>The need for the project also includes:</a:t>
            </a:r>
          </a:p>
          <a:p>
            <a:pPr marL="181240" indent="-181240" defTabSz="966612">
              <a:buFontTx/>
              <a:buChar char="-"/>
              <a:defRPr/>
            </a:pPr>
            <a:r>
              <a:rPr lang="en-US" baseline="0" dirty="0"/>
              <a:t>Tour operators frequently stop on the bridge and unload tourists to view the area</a:t>
            </a:r>
            <a:endParaRPr lang="en-US" dirty="0"/>
          </a:p>
          <a:p>
            <a:pPr marL="181240" indent="-181240">
              <a:buFontTx/>
              <a:buChar char="-"/>
            </a:pPr>
            <a:r>
              <a:rPr lang="en-US" baseline="0" dirty="0"/>
              <a:t>Narrow shoulders in the area create conflicts between motorized and non-motorized users, especially during the summer tourist season</a:t>
            </a:r>
          </a:p>
          <a:p>
            <a:pPr marL="181240" indent="-181240">
              <a:buFontTx/>
              <a:buChar char="-"/>
            </a:pPr>
            <a:r>
              <a:rPr lang="en-US" baseline="0" dirty="0"/>
              <a:t>Without proper facilities, pedestrians are using the roadway, which obstructs traffic and creates unsafe situations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83195-A952-4344-857D-FED4D42A822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8393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Here’s an aerial photo</a:t>
            </a:r>
            <a:r>
              <a:rPr lang="en-US" baseline="0" dirty="0"/>
              <a:t> of the site, facing north; in the picture you can see:</a:t>
            </a:r>
            <a:endParaRPr lang="en-US" dirty="0"/>
          </a:p>
          <a:p>
            <a:pPr marL="181240" indent="-181240">
              <a:buFontTx/>
              <a:buChar char="-"/>
            </a:pPr>
            <a:r>
              <a:rPr lang="en-US" baseline="0" dirty="0"/>
              <a:t>South </a:t>
            </a:r>
            <a:r>
              <a:rPr lang="en-US" baseline="0" dirty="0" err="1"/>
              <a:t>Tongass</a:t>
            </a:r>
            <a:r>
              <a:rPr lang="en-US" baseline="0" dirty="0"/>
              <a:t> Highway, the bridge and Herring Cove in the middle-right</a:t>
            </a:r>
            <a:endParaRPr lang="en-US" dirty="0"/>
          </a:p>
          <a:p>
            <a:pPr marL="181240" indent="-181240">
              <a:buFontTx/>
              <a:buChar char="-"/>
            </a:pPr>
            <a:r>
              <a:rPr lang="en-US" dirty="0"/>
              <a:t>Wood</a:t>
            </a:r>
            <a:r>
              <a:rPr lang="en-US" baseline="0" dirty="0"/>
              <a:t> Road and it’s intersection with the highway on the bottom-left</a:t>
            </a:r>
          </a:p>
          <a:p>
            <a:pPr marL="181240" indent="-181240">
              <a:buFontTx/>
              <a:buChar char="-"/>
            </a:pPr>
            <a:r>
              <a:rPr lang="en-US" baseline="0" dirty="0"/>
              <a:t>Powerhouse Road and it’s intersection with the highway on the upper-right</a:t>
            </a:r>
            <a:endParaRPr lang="en-US" dirty="0"/>
          </a:p>
          <a:p>
            <a:pPr marL="181240" indent="-181240">
              <a:buFontTx/>
              <a:buChar char="-"/>
            </a:pPr>
            <a:endParaRPr lang="en-US" dirty="0"/>
          </a:p>
          <a:p>
            <a:r>
              <a:rPr lang="en-US" dirty="0"/>
              <a:t>We’ve put up some project maps and figures around the room, for reference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83195-A952-4344-857D-FED4D42A822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8531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Project</a:t>
            </a:r>
            <a:r>
              <a:rPr lang="en-US" baseline="0" dirty="0"/>
              <a:t> goals include:</a:t>
            </a:r>
          </a:p>
          <a:p>
            <a:pPr marL="181240" indent="-181240">
              <a:buFontTx/>
              <a:buChar char="-"/>
            </a:pPr>
            <a:r>
              <a:rPr lang="en-US" baseline="0" dirty="0"/>
              <a:t>Improving safety and mobility</a:t>
            </a:r>
          </a:p>
          <a:p>
            <a:pPr marL="181240" indent="-181240">
              <a:buFontTx/>
              <a:buChar char="-"/>
            </a:pPr>
            <a:r>
              <a:rPr lang="en-US" baseline="0" dirty="0"/>
              <a:t>Enhancing non-motorized use</a:t>
            </a:r>
          </a:p>
          <a:p>
            <a:pPr marL="181240" indent="-181240">
              <a:buFontTx/>
              <a:buChar char="-"/>
            </a:pPr>
            <a:r>
              <a:rPr lang="en-US" baseline="0" dirty="0"/>
              <a:t>Enhancing the visitors’ experience</a:t>
            </a:r>
          </a:p>
          <a:p>
            <a:pPr marL="181240" indent="-181240">
              <a:buFontTx/>
              <a:buChar char="-"/>
            </a:pPr>
            <a:r>
              <a:rPr lang="en-US" baseline="0" dirty="0"/>
              <a:t>Maintaining traffic control during construction</a:t>
            </a:r>
          </a:p>
          <a:p>
            <a:pPr marL="181240" indent="-181240">
              <a:buFontTx/>
              <a:buChar char="-"/>
            </a:pPr>
            <a:r>
              <a:rPr lang="en-US" baseline="0" dirty="0"/>
              <a:t>And developing a constructible, cost-effective design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83195-A952-4344-857D-FED4D42A822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6371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Project</a:t>
            </a:r>
            <a:r>
              <a:rPr lang="en-US" baseline="0" dirty="0"/>
              <a:t> goals also include:</a:t>
            </a:r>
          </a:p>
          <a:p>
            <a:pPr marL="181240" indent="-181240">
              <a:buFontTx/>
              <a:buChar char="-"/>
            </a:pPr>
            <a:r>
              <a:rPr lang="en-US" baseline="0" dirty="0"/>
              <a:t>Minimizing ROW and utility impacts</a:t>
            </a:r>
          </a:p>
          <a:p>
            <a:pPr marL="181240" indent="-181240">
              <a:buFontTx/>
              <a:buChar char="-"/>
            </a:pPr>
            <a:r>
              <a:rPr lang="en-US" baseline="0" dirty="0"/>
              <a:t>Identifying construction obstacles and developing innovative solutions</a:t>
            </a:r>
          </a:p>
          <a:p>
            <a:pPr marL="181240" indent="-181240">
              <a:buFontTx/>
              <a:buChar char="-"/>
            </a:pPr>
            <a:r>
              <a:rPr lang="en-US" baseline="0" dirty="0"/>
              <a:t>Maintaining a high level of public satisfaction during construction</a:t>
            </a:r>
          </a:p>
          <a:p>
            <a:pPr marL="181240" indent="-181240">
              <a:buFontTx/>
              <a:buChar char="-"/>
            </a:pPr>
            <a:r>
              <a:rPr lang="en-US" baseline="0" dirty="0"/>
              <a:t>Creating a high quality construction project</a:t>
            </a:r>
          </a:p>
          <a:p>
            <a:pPr marL="181240" indent="-181240">
              <a:buFontTx/>
              <a:buChar char="-"/>
            </a:pPr>
            <a:r>
              <a:rPr lang="en-US" baseline="0" dirty="0"/>
              <a:t>And initiating construction as soon as practicable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83195-A952-4344-857D-FED4D42A822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2604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CMGC goals include:</a:t>
            </a:r>
          </a:p>
          <a:p>
            <a:pPr marL="181240" indent="-181240">
              <a:buFontTx/>
              <a:buChar char="-"/>
            </a:pPr>
            <a:r>
              <a:rPr lang="en-US" dirty="0"/>
              <a:t>Creating a collaborative</a:t>
            </a:r>
            <a:r>
              <a:rPr lang="en-US" baseline="0" dirty="0"/>
              <a:t> owner/contractor relationship</a:t>
            </a:r>
          </a:p>
          <a:p>
            <a:pPr marL="181240" indent="-181240">
              <a:buFontTx/>
              <a:buChar char="-"/>
            </a:pPr>
            <a:r>
              <a:rPr lang="en-US" baseline="0" dirty="0"/>
              <a:t>Sharing and transferring knowledge</a:t>
            </a:r>
          </a:p>
          <a:p>
            <a:pPr marL="181240" indent="-181240">
              <a:buFontTx/>
              <a:buChar char="-"/>
            </a:pPr>
            <a:r>
              <a:rPr lang="en-US" baseline="0" dirty="0"/>
              <a:t>Identifying, mitigating and minimizing risk</a:t>
            </a:r>
          </a:p>
          <a:p>
            <a:pPr marL="181240" indent="-181240">
              <a:buFontTx/>
              <a:buChar char="-"/>
            </a:pPr>
            <a:r>
              <a:rPr lang="en-US" baseline="0" dirty="0"/>
              <a:t>Supporting innovation</a:t>
            </a:r>
            <a:endParaRPr lang="en-US" dirty="0"/>
          </a:p>
          <a:p>
            <a:pPr marL="181240" indent="-181240">
              <a:buFontTx/>
              <a:buChar char="-"/>
            </a:pPr>
            <a:r>
              <a:rPr lang="en-US" dirty="0"/>
              <a:t>Improving design constructability</a:t>
            </a:r>
          </a:p>
          <a:p>
            <a:pPr marL="181240" indent="-181240">
              <a:buFontTx/>
              <a:buChar char="-"/>
            </a:pPr>
            <a:r>
              <a:rPr lang="en-US" dirty="0"/>
              <a:t>Optimizing the project schedule</a:t>
            </a:r>
          </a:p>
          <a:p>
            <a:pPr marL="181240" indent="-181240">
              <a:buFontTx/>
              <a:buChar char="-"/>
            </a:pPr>
            <a:r>
              <a:rPr lang="en-US" dirty="0"/>
              <a:t>And</a:t>
            </a:r>
            <a:r>
              <a:rPr lang="en-US" baseline="0" dirty="0"/>
              <a:t> meeting budget goals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83195-A952-4344-857D-FED4D42A822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034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gi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gi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gi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gi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gi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gi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 userDrawn="1"/>
        </p:nvSpPr>
        <p:spPr>
          <a:xfrm>
            <a:off x="0" y="3419856"/>
            <a:ext cx="9144000" cy="343814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skinny-bldg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626096" y="0"/>
            <a:ext cx="1517904" cy="3419856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12" name="Picture 11" descr="skinny-planes.jpg"/>
          <p:cNvPicPr>
            <a:picLocks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099048" y="0"/>
            <a:ext cx="1527048" cy="3419856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13" name="Picture 12" descr="skinny-ferry.jpg"/>
          <p:cNvPicPr>
            <a:picLocks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048000" y="0"/>
            <a:ext cx="1527048" cy="3419856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14" name="Picture 13" descr="skinny-airport.jpg"/>
          <p:cNvPicPr>
            <a:picLocks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-3048" y="0"/>
            <a:ext cx="1527048" cy="3419856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15" name="Picture 14" descr="skinny-pave.jpg"/>
          <p:cNvPicPr>
            <a:picLocks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1524000" y="0"/>
            <a:ext cx="1527048" cy="3419856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10" name="Picture 9" descr="truck.jp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4572000" y="0"/>
            <a:ext cx="1530096" cy="3419856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39" name="Picture 38" descr="dotseal-x.gif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4005072" y="2847975"/>
            <a:ext cx="1114425" cy="11144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0"/>
            <a:ext cx="9144000" cy="1981200"/>
          </a:xfrm>
          <a:prstGeom prst="rect">
            <a:avLst/>
          </a:prstGeom>
          <a:gradFill>
            <a:gsLst>
              <a:gs pos="2000">
                <a:srgbClr val="00206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pp-airport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144" y="6788"/>
            <a:ext cx="1517904" cy="1124712"/>
          </a:xfrm>
          <a:prstGeom prst="rect">
            <a:avLst/>
          </a:prstGeom>
        </p:spPr>
      </p:pic>
      <p:pic>
        <p:nvPicPr>
          <p:cNvPr id="9" name="Picture 8" descr="pp-facil.jpg"/>
          <p:cNvPicPr>
            <a:picLocks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616952" y="6788"/>
            <a:ext cx="1517904" cy="1120217"/>
          </a:xfrm>
          <a:prstGeom prst="rect">
            <a:avLst/>
          </a:prstGeom>
        </p:spPr>
      </p:pic>
      <p:pic>
        <p:nvPicPr>
          <p:cNvPr id="10" name="Picture 9" descr="pp-ferry.jpg"/>
          <p:cNvPicPr>
            <a:picLocks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054096" y="6788"/>
            <a:ext cx="1517904" cy="1124712"/>
          </a:xfrm>
          <a:prstGeom prst="rect">
            <a:avLst/>
          </a:prstGeom>
        </p:spPr>
      </p:pic>
      <p:pic>
        <p:nvPicPr>
          <p:cNvPr id="11" name="Picture 10" descr="pp-planes.jpg"/>
          <p:cNvPicPr>
            <a:picLocks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6099048" y="6788"/>
            <a:ext cx="1517904" cy="1120217"/>
          </a:xfrm>
          <a:prstGeom prst="rect">
            <a:avLst/>
          </a:prstGeom>
        </p:spPr>
      </p:pic>
      <p:pic>
        <p:nvPicPr>
          <p:cNvPr id="13" name="Picture 12" descr="pp-raod2.jpg"/>
          <p:cNvPicPr>
            <a:picLocks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1527048" y="6788"/>
            <a:ext cx="1527048" cy="1124712"/>
          </a:xfrm>
          <a:prstGeom prst="rect">
            <a:avLst/>
          </a:prstGeom>
        </p:spPr>
      </p:pic>
      <p:pic>
        <p:nvPicPr>
          <p:cNvPr id="15" name="Picture 14" descr="truck2.gif"/>
          <p:cNvPicPr>
            <a:picLocks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4572000" y="9144"/>
            <a:ext cx="1527048" cy="1118774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fld id="{292EE487-C24E-4871-B467-F13CDE60D72B}" type="datetime1">
              <a:rPr lang="en-US" smtClean="0"/>
              <a:pPr/>
              <a:t>7/25/2019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0" y="6492875"/>
            <a:ext cx="2895600" cy="365125"/>
          </a:xfrm>
        </p:spPr>
        <p:txBody>
          <a:bodyPr/>
          <a:lstStyle/>
          <a:p>
            <a:r>
              <a:rPr lang="en-US" dirty="0"/>
              <a:t>Alaska DOT&amp;PF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D8C6E02D-ED4A-4F8F-9C9A-E96094146A7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2057400"/>
            <a:ext cx="8991600" cy="434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58240"/>
            <a:ext cx="9144000" cy="822960"/>
          </a:xfrm>
          <a:noFill/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115568"/>
          </a:xfrm>
          <a:prstGeom prst="rect">
            <a:avLst/>
          </a:prstGeom>
          <a:gradFill>
            <a:gsLst>
              <a:gs pos="0">
                <a:srgbClr val="002060"/>
              </a:gs>
              <a:gs pos="45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95ECD-EA4E-432F-B7DA-A4A54DDEE571}" type="datetime1">
              <a:rPr lang="en-US" smtClean="0"/>
              <a:pPr/>
              <a:t>7/25/2019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Alaska DOT&amp;PF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6E02D-ED4A-4F8F-9C9A-E96094146A7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0" y="243840"/>
            <a:ext cx="9144000" cy="82296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0"/>
            <a:ext cx="9144000" cy="1981200"/>
          </a:xfrm>
          <a:prstGeom prst="rect">
            <a:avLst/>
          </a:prstGeom>
          <a:gradFill>
            <a:gsLst>
              <a:gs pos="2000">
                <a:srgbClr val="00206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 descr="pp-airport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144" y="6788"/>
            <a:ext cx="1517904" cy="1124712"/>
          </a:xfrm>
          <a:prstGeom prst="rect">
            <a:avLst/>
          </a:prstGeom>
        </p:spPr>
      </p:pic>
      <p:pic>
        <p:nvPicPr>
          <p:cNvPr id="16" name="Picture 15" descr="pp-facil.jpg"/>
          <p:cNvPicPr>
            <a:picLocks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616952" y="6788"/>
            <a:ext cx="1517904" cy="1120217"/>
          </a:xfrm>
          <a:prstGeom prst="rect">
            <a:avLst/>
          </a:prstGeom>
        </p:spPr>
      </p:pic>
      <p:pic>
        <p:nvPicPr>
          <p:cNvPr id="17" name="Picture 16" descr="pp-ferry.jpg"/>
          <p:cNvPicPr>
            <a:picLocks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054096" y="6788"/>
            <a:ext cx="1517904" cy="1124712"/>
          </a:xfrm>
          <a:prstGeom prst="rect">
            <a:avLst/>
          </a:prstGeom>
        </p:spPr>
      </p:pic>
      <p:pic>
        <p:nvPicPr>
          <p:cNvPr id="18" name="Picture 17" descr="pp-planes.jpg"/>
          <p:cNvPicPr>
            <a:picLocks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6099048" y="6788"/>
            <a:ext cx="1517904" cy="1120217"/>
          </a:xfrm>
          <a:prstGeom prst="rect">
            <a:avLst/>
          </a:prstGeom>
        </p:spPr>
      </p:pic>
      <p:pic>
        <p:nvPicPr>
          <p:cNvPr id="20" name="Picture 19" descr="pp-raod2.jpg"/>
          <p:cNvPicPr>
            <a:picLocks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1527048" y="6788"/>
            <a:ext cx="1527048" cy="1124712"/>
          </a:xfrm>
          <a:prstGeom prst="rect">
            <a:avLst/>
          </a:prstGeom>
        </p:spPr>
      </p:pic>
      <p:pic>
        <p:nvPicPr>
          <p:cNvPr id="22" name="Picture 21" descr="truck2.gif"/>
          <p:cNvPicPr>
            <a:picLocks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4572000" y="9144"/>
            <a:ext cx="1527048" cy="1118774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615ED-6E05-4F65-AFE0-73324AFD859F}" type="datetime1">
              <a:rPr lang="en-US" smtClean="0"/>
              <a:pPr/>
              <a:t>7/25/2019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Alaska DOT&amp;PF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6E02D-ED4A-4F8F-9C9A-E96094146A7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0" y="1158240"/>
            <a:ext cx="9144000" cy="822960"/>
          </a:xfrm>
          <a:noFill/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00" cy="1981200"/>
          </a:xfrm>
          <a:prstGeom prst="rect">
            <a:avLst/>
          </a:prstGeom>
          <a:gradFill>
            <a:gsLst>
              <a:gs pos="2000">
                <a:srgbClr val="00206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pp-airport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144" y="6788"/>
            <a:ext cx="1517904" cy="1124712"/>
          </a:xfrm>
          <a:prstGeom prst="rect">
            <a:avLst/>
          </a:prstGeom>
        </p:spPr>
      </p:pic>
      <p:pic>
        <p:nvPicPr>
          <p:cNvPr id="14" name="Picture 13" descr="pp-facil.jpg"/>
          <p:cNvPicPr>
            <a:picLocks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616952" y="6788"/>
            <a:ext cx="1517904" cy="1120217"/>
          </a:xfrm>
          <a:prstGeom prst="rect">
            <a:avLst/>
          </a:prstGeom>
        </p:spPr>
      </p:pic>
      <p:pic>
        <p:nvPicPr>
          <p:cNvPr id="15" name="Picture 14" descr="pp-ferry.jpg"/>
          <p:cNvPicPr>
            <a:picLocks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054096" y="6788"/>
            <a:ext cx="1517904" cy="1124712"/>
          </a:xfrm>
          <a:prstGeom prst="rect">
            <a:avLst/>
          </a:prstGeom>
        </p:spPr>
      </p:pic>
      <p:pic>
        <p:nvPicPr>
          <p:cNvPr id="16" name="Picture 15" descr="pp-planes.jpg"/>
          <p:cNvPicPr>
            <a:picLocks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6099048" y="6788"/>
            <a:ext cx="1517904" cy="1120217"/>
          </a:xfrm>
          <a:prstGeom prst="rect">
            <a:avLst/>
          </a:prstGeom>
        </p:spPr>
      </p:pic>
      <p:pic>
        <p:nvPicPr>
          <p:cNvPr id="18" name="Picture 17" descr="pp-raod2.jpg"/>
          <p:cNvPicPr>
            <a:picLocks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1527048" y="6788"/>
            <a:ext cx="1527048" cy="1124712"/>
          </a:xfrm>
          <a:prstGeom prst="rect">
            <a:avLst/>
          </a:prstGeom>
        </p:spPr>
      </p:pic>
      <p:pic>
        <p:nvPicPr>
          <p:cNvPr id="20" name="Picture 19" descr="truck2.gif"/>
          <p:cNvPicPr>
            <a:picLocks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4572000" y="9144"/>
            <a:ext cx="1527048" cy="1118774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45F96-C140-4C39-A7B8-A4BCD5F0AFBC}" type="datetime1">
              <a:rPr lang="en-US" smtClean="0"/>
              <a:pPr/>
              <a:t>7/25/2019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Alaska DOT&amp;PF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6E02D-ED4A-4F8F-9C9A-E96094146A7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0" y="1158240"/>
            <a:ext cx="9144000" cy="822960"/>
          </a:xfrm>
          <a:noFill/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0" y="0"/>
            <a:ext cx="9144000" cy="1115568"/>
          </a:xfrm>
          <a:prstGeom prst="rect">
            <a:avLst/>
          </a:prstGeom>
          <a:gradFill>
            <a:gsLst>
              <a:gs pos="0">
                <a:srgbClr val="002060"/>
              </a:gs>
              <a:gs pos="45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2000">
                <a:srgbClr val="00206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pp-airport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144" y="6788"/>
            <a:ext cx="1517904" cy="1124712"/>
          </a:xfrm>
          <a:prstGeom prst="rect">
            <a:avLst/>
          </a:prstGeom>
        </p:spPr>
      </p:pic>
      <p:pic>
        <p:nvPicPr>
          <p:cNvPr id="14" name="Picture 13" descr="pp-facil.jpg"/>
          <p:cNvPicPr>
            <a:picLocks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616952" y="6788"/>
            <a:ext cx="1517904" cy="1120217"/>
          </a:xfrm>
          <a:prstGeom prst="rect">
            <a:avLst/>
          </a:prstGeom>
        </p:spPr>
      </p:pic>
      <p:pic>
        <p:nvPicPr>
          <p:cNvPr id="15" name="Picture 14" descr="pp-ferry.jpg"/>
          <p:cNvPicPr>
            <a:picLocks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054096" y="6788"/>
            <a:ext cx="1517904" cy="1124712"/>
          </a:xfrm>
          <a:prstGeom prst="rect">
            <a:avLst/>
          </a:prstGeom>
        </p:spPr>
      </p:pic>
      <p:pic>
        <p:nvPicPr>
          <p:cNvPr id="16" name="Picture 15" descr="pp-planes.jpg"/>
          <p:cNvPicPr>
            <a:picLocks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6099048" y="6788"/>
            <a:ext cx="1517904" cy="1120217"/>
          </a:xfrm>
          <a:prstGeom prst="rect">
            <a:avLst/>
          </a:prstGeom>
        </p:spPr>
      </p:pic>
      <p:pic>
        <p:nvPicPr>
          <p:cNvPr id="18" name="Picture 17" descr="pp-raod2.jpg"/>
          <p:cNvPicPr>
            <a:picLocks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1527048" y="6788"/>
            <a:ext cx="1527048" cy="1124712"/>
          </a:xfrm>
          <a:prstGeom prst="rect">
            <a:avLst/>
          </a:prstGeom>
        </p:spPr>
      </p:pic>
      <p:pic>
        <p:nvPicPr>
          <p:cNvPr id="20" name="Picture 19" descr="truck2.gif"/>
          <p:cNvPicPr>
            <a:picLocks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4572000" y="9144"/>
            <a:ext cx="1527048" cy="1118774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DAED8-D5C8-483C-A802-24BF2C39DBE1}" type="datetime1">
              <a:rPr lang="en-US" smtClean="0"/>
              <a:pPr/>
              <a:t>7/25/2019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Alaska DOT&amp;PF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6E02D-ED4A-4F8F-9C9A-E96094146A7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822960"/>
          </a:xfrm>
          <a:noFill/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0"/>
            <a:ext cx="9144000" cy="1115568"/>
          </a:xfrm>
          <a:prstGeom prst="rect">
            <a:avLst/>
          </a:prstGeom>
          <a:gradFill>
            <a:gsLst>
              <a:gs pos="0">
                <a:srgbClr val="002060"/>
              </a:gs>
              <a:gs pos="45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pp-airport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144" y="6788"/>
            <a:ext cx="1517904" cy="1124712"/>
          </a:xfrm>
          <a:prstGeom prst="rect">
            <a:avLst/>
          </a:prstGeom>
        </p:spPr>
      </p:pic>
      <p:pic>
        <p:nvPicPr>
          <p:cNvPr id="12" name="Picture 11" descr="pp-facil.jpg"/>
          <p:cNvPicPr>
            <a:picLocks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616952" y="6788"/>
            <a:ext cx="1517904" cy="1120217"/>
          </a:xfrm>
          <a:prstGeom prst="rect">
            <a:avLst/>
          </a:prstGeom>
        </p:spPr>
      </p:pic>
      <p:pic>
        <p:nvPicPr>
          <p:cNvPr id="13" name="Picture 12" descr="pp-ferry.jpg"/>
          <p:cNvPicPr>
            <a:picLocks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054096" y="6788"/>
            <a:ext cx="1517904" cy="1124712"/>
          </a:xfrm>
          <a:prstGeom prst="rect">
            <a:avLst/>
          </a:prstGeom>
        </p:spPr>
      </p:pic>
      <p:pic>
        <p:nvPicPr>
          <p:cNvPr id="14" name="Picture 13" descr="pp-planes.jpg"/>
          <p:cNvPicPr>
            <a:picLocks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6099048" y="6788"/>
            <a:ext cx="1517904" cy="1120217"/>
          </a:xfrm>
          <a:prstGeom prst="rect">
            <a:avLst/>
          </a:prstGeom>
        </p:spPr>
      </p:pic>
      <p:pic>
        <p:nvPicPr>
          <p:cNvPr id="19" name="Picture 18" descr="pp-raod2.jpg"/>
          <p:cNvPicPr>
            <a:picLocks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1527048" y="6788"/>
            <a:ext cx="1527048" cy="1124712"/>
          </a:xfrm>
          <a:prstGeom prst="rect">
            <a:avLst/>
          </a:prstGeom>
        </p:spPr>
      </p:pic>
      <p:pic>
        <p:nvPicPr>
          <p:cNvPr id="15" name="Picture 14" descr="truck2.gif"/>
          <p:cNvPicPr>
            <a:picLocks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4572000" y="9144"/>
            <a:ext cx="1527048" cy="111877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AA10D-0BC7-48E3-B905-0DB43821EBDF}" type="datetime1">
              <a:rPr lang="en-US" smtClean="0"/>
              <a:pPr/>
              <a:t>7/25/2019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Alaska DOT&amp;PF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6E02D-ED4A-4F8F-9C9A-E96094146A7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A8C4A-0426-4D64-AE28-14958D149E86}" type="datetime1">
              <a:rPr lang="en-US" smtClean="0"/>
              <a:pPr/>
              <a:t>7/25/2019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Alaska DOT&amp;PF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6E02D-ED4A-4F8F-9C9A-E96094146A7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822960"/>
          </a:xfrm>
          <a:noFill/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0" y="0"/>
            <a:ext cx="9144000" cy="1115568"/>
          </a:xfrm>
          <a:prstGeom prst="rect">
            <a:avLst/>
          </a:prstGeom>
          <a:gradFill>
            <a:gsLst>
              <a:gs pos="0">
                <a:srgbClr val="002060"/>
              </a:gs>
              <a:gs pos="45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 descr="pp-airport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144" y="6788"/>
            <a:ext cx="1517904" cy="1124712"/>
          </a:xfrm>
          <a:prstGeom prst="rect">
            <a:avLst/>
          </a:prstGeom>
        </p:spPr>
      </p:pic>
      <p:pic>
        <p:nvPicPr>
          <p:cNvPr id="15" name="Picture 14" descr="pp-facil.jpg"/>
          <p:cNvPicPr>
            <a:picLocks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616952" y="6788"/>
            <a:ext cx="1517904" cy="1120217"/>
          </a:xfrm>
          <a:prstGeom prst="rect">
            <a:avLst/>
          </a:prstGeom>
        </p:spPr>
      </p:pic>
      <p:pic>
        <p:nvPicPr>
          <p:cNvPr id="16" name="Picture 15" descr="pp-ferry.jpg"/>
          <p:cNvPicPr>
            <a:picLocks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054096" y="6788"/>
            <a:ext cx="1517904" cy="1124712"/>
          </a:xfrm>
          <a:prstGeom prst="rect">
            <a:avLst/>
          </a:prstGeom>
        </p:spPr>
      </p:pic>
      <p:pic>
        <p:nvPicPr>
          <p:cNvPr id="17" name="Picture 16" descr="pp-planes.jpg"/>
          <p:cNvPicPr>
            <a:picLocks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6099048" y="6788"/>
            <a:ext cx="1517904" cy="1120217"/>
          </a:xfrm>
          <a:prstGeom prst="rect">
            <a:avLst/>
          </a:prstGeom>
        </p:spPr>
      </p:pic>
      <p:pic>
        <p:nvPicPr>
          <p:cNvPr id="22" name="Picture 21" descr="pp-raod2.jpg"/>
          <p:cNvPicPr>
            <a:picLocks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1527048" y="6788"/>
            <a:ext cx="1527048" cy="1124712"/>
          </a:xfrm>
          <a:prstGeom prst="rect">
            <a:avLst/>
          </a:prstGeom>
        </p:spPr>
      </p:pic>
      <p:pic>
        <p:nvPicPr>
          <p:cNvPr id="18" name="Picture 17" descr="truck2.gif"/>
          <p:cNvPicPr>
            <a:picLocks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4572000" y="9144"/>
            <a:ext cx="1527048" cy="1118774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fld id="{60A73ED8-DB09-48B5-A24A-D9C0E338D883}" type="datetime1">
              <a:rPr lang="en-US" smtClean="0"/>
              <a:pPr/>
              <a:t>7/25/2019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en-US" dirty="0"/>
              <a:t>Alaska DOT&amp;PF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D8C6E02D-ED4A-4F8F-9C9A-E96094146A7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19199"/>
            <a:ext cx="5486400" cy="35083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gradFill>
            <a:gsLst>
              <a:gs pos="0">
                <a:schemeClr val="accent1">
                  <a:tint val="44500"/>
                  <a:satMod val="160000"/>
                </a:schemeClr>
              </a:gs>
              <a:gs pos="34000">
                <a:srgbClr val="00206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277368"/>
            <a:ext cx="9144000" cy="8382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219200"/>
            <a:ext cx="88392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Alaska DOT&amp;PF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8C6E02D-ED4A-4F8F-9C9A-E96094146A7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8" r:id="rId6"/>
    <p:sldLayoutId id="2147483655" r:id="rId7"/>
    <p:sldLayoutId id="2147483659" r:id="rId8"/>
    <p:sldLayoutId id="2147483657" r:id="rId9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3800" kern="1200">
          <a:solidFill>
            <a:schemeClr val="tx1"/>
          </a:solidFill>
          <a:latin typeface="Arial Black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2060"/>
        </a:buClr>
        <a:buSzPct val="110000"/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070C0"/>
        </a:buClr>
        <a:buSzPct val="85000"/>
        <a:buFont typeface="Wingdings" pitchFamily="2" charset="2"/>
        <a:buChar char="§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0070C0"/>
        </a:buClr>
        <a:buSzPct val="80000"/>
        <a:buFont typeface="Wingdings" pitchFamily="2" charset="2"/>
        <a:buChar char="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95000"/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23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dot.alaska.gov/sereg/projects/herring-cove/index.shtml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ot.alaska.gov/rfpmgr/lg.cfm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-10886" y="4267200"/>
            <a:ext cx="9144000" cy="2590800"/>
          </a:xfrm>
          <a:prstGeom prst="rect">
            <a:avLst/>
          </a:prstGeom>
          <a:noFill/>
        </p:spPr>
        <p:txBody>
          <a:bodyPr anchor="t">
            <a:noAutofit/>
          </a:bodyPr>
          <a:lstStyle>
            <a:lvl1pPr>
              <a:defRPr sz="3100" baseline="0">
                <a:ln w="12700">
                  <a:solidFill>
                    <a:schemeClr val="tx1"/>
                  </a:solidFill>
                </a:ln>
                <a:gradFill>
                  <a:gsLst>
                    <a:gs pos="0">
                      <a:schemeClr val="bg1"/>
                    </a:gs>
                    <a:gs pos="66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 w="12700">
                  <a:solidFill>
                    <a:schemeClr val="tx1"/>
                  </a:solidFill>
                </a:ln>
                <a:gradFill>
                  <a:gsLst>
                    <a:gs pos="0">
                      <a:schemeClr val="bg1"/>
                    </a:gs>
                    <a:gs pos="66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The meeting will start promptly at 1:30PM.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 w="12700">
                  <a:solidFill>
                    <a:schemeClr val="tx1"/>
                  </a:solidFill>
                </a:ln>
                <a:gradFill>
                  <a:gsLst>
                    <a:gs pos="0">
                      <a:schemeClr val="bg1"/>
                    </a:gs>
                    <a:gs pos="66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Please silence all cell phones. </a:t>
            </a:r>
            <a:endParaRPr kumimoji="0" lang="en-US" sz="2400" b="0" i="0" u="none" strike="noStrike" kern="1200" cap="none" spc="0" normalizeH="0" baseline="0" noProof="0" dirty="0">
              <a:ln w="12700">
                <a:solidFill>
                  <a:schemeClr val="tx1"/>
                </a:solidFill>
              </a:ln>
              <a:gradFill>
                <a:gsLst>
                  <a:gs pos="0">
                    <a:schemeClr val="bg1"/>
                  </a:gs>
                  <a:gs pos="66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 Black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ea typeface="+mj-ea"/>
                <a:cs typeface="+mj-cs"/>
              </a:rPr>
              <a:t>Please sign in on the sign-in sheet or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ea typeface="+mj-ea"/>
                <a:cs typeface="+mj-cs"/>
              </a:rPr>
              <a:t>send list of attendees to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chemeClr val="bg1"/>
                </a:solidFill>
                <a:ea typeface="+mj-ea"/>
                <a:cs typeface="+mj-cs"/>
              </a:rPr>
              <a:t> </a:t>
            </a:r>
            <a:r>
              <a:rPr lang="en-US" dirty="0">
                <a:solidFill>
                  <a:schemeClr val="bg1"/>
                </a:solidFill>
                <a:ea typeface="+mj-ea"/>
                <a:cs typeface="+mj-cs"/>
              </a:rPr>
              <a:t>Bran.Pollard@Alaska.gov </a:t>
            </a:r>
            <a:endParaRPr kumimoji="0" lang="en-US" sz="3100" b="0" i="0" u="none" strike="noStrike" kern="1200" cap="none" spc="0" normalizeH="0" baseline="0" noProof="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979278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E487-C24E-4871-B467-F13CDE60D72B}" type="datetime1">
              <a:rPr lang="en-US" smtClean="0"/>
              <a:pPr/>
              <a:t>7/25/2019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Alaska DOT&amp;PF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6E02D-ED4A-4F8F-9C9A-E96094146A78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2800" b="1" dirty="0"/>
              <a:t>What innovations do you have for:</a:t>
            </a:r>
          </a:p>
          <a:p>
            <a:pPr marL="0" indent="0">
              <a:spcBef>
                <a:spcPts val="0"/>
              </a:spcBef>
              <a:spcAft>
                <a:spcPts val="200"/>
              </a:spcAft>
              <a:buNone/>
            </a:pPr>
            <a:endParaRPr lang="en-US" sz="2400" dirty="0"/>
          </a:p>
          <a:p>
            <a:pPr marL="342900" lvl="1" indent="-342900">
              <a:lnSpc>
                <a:spcPct val="80000"/>
              </a:lnSpc>
              <a:spcBef>
                <a:spcPts val="0"/>
              </a:spcBef>
              <a:spcAft>
                <a:spcPts val="1800"/>
              </a:spcAft>
              <a:buClr>
                <a:srgbClr val="002060"/>
              </a:buClr>
              <a:buSzPct val="110000"/>
              <a:buFont typeface="Arial" pitchFamily="34" charset="0"/>
              <a:buChar char="•"/>
            </a:pPr>
            <a:r>
              <a:rPr lang="en-US" sz="2000" dirty="0"/>
              <a:t>Bridge installation</a:t>
            </a:r>
          </a:p>
          <a:p>
            <a:pPr marL="342900" lvl="1" indent="-342900">
              <a:lnSpc>
                <a:spcPct val="80000"/>
              </a:lnSpc>
              <a:spcBef>
                <a:spcPts val="0"/>
              </a:spcBef>
              <a:spcAft>
                <a:spcPts val="1800"/>
              </a:spcAft>
              <a:buClr>
                <a:srgbClr val="002060"/>
              </a:buClr>
              <a:buSzPct val="110000"/>
              <a:buFont typeface="Arial" pitchFamily="34" charset="0"/>
              <a:buChar char="•"/>
            </a:pPr>
            <a:r>
              <a:rPr lang="en-US" sz="2000" dirty="0"/>
              <a:t>Limiting ROW needs and impacts</a:t>
            </a:r>
          </a:p>
          <a:p>
            <a:pPr marL="342900" lvl="1" indent="-342900">
              <a:lnSpc>
                <a:spcPct val="80000"/>
              </a:lnSpc>
              <a:spcBef>
                <a:spcPts val="0"/>
              </a:spcBef>
              <a:spcAft>
                <a:spcPts val="1800"/>
              </a:spcAft>
              <a:buClr>
                <a:srgbClr val="002060"/>
              </a:buClr>
              <a:buSzPct val="110000"/>
              <a:buFont typeface="Arial" pitchFamily="34" charset="0"/>
              <a:buChar char="•"/>
            </a:pPr>
            <a:r>
              <a:rPr lang="en-US" sz="2000" dirty="0"/>
              <a:t>Drainage improvements and culvert replacements</a:t>
            </a:r>
          </a:p>
          <a:p>
            <a:pPr marL="342900" lvl="1" indent="-342900">
              <a:lnSpc>
                <a:spcPct val="80000"/>
              </a:lnSpc>
              <a:spcBef>
                <a:spcPts val="0"/>
              </a:spcBef>
              <a:spcAft>
                <a:spcPts val="1800"/>
              </a:spcAft>
              <a:buClr>
                <a:srgbClr val="002060"/>
              </a:buClr>
              <a:buSzPct val="110000"/>
              <a:buFont typeface="Arial" pitchFamily="34" charset="0"/>
              <a:buChar char="•"/>
            </a:pPr>
            <a:r>
              <a:rPr lang="en-US" sz="2000" dirty="0"/>
              <a:t>Reducing impacts to local residents and traffic</a:t>
            </a:r>
          </a:p>
          <a:p>
            <a:pPr marL="342900" lvl="1" indent="-342900">
              <a:lnSpc>
                <a:spcPct val="80000"/>
              </a:lnSpc>
              <a:spcBef>
                <a:spcPts val="0"/>
              </a:spcBef>
              <a:spcAft>
                <a:spcPts val="1800"/>
              </a:spcAft>
              <a:buClr>
                <a:srgbClr val="002060"/>
              </a:buClr>
              <a:buSzPct val="110000"/>
              <a:buFont typeface="Arial" pitchFamily="34" charset="0"/>
              <a:buChar char="•"/>
            </a:pPr>
            <a:r>
              <a:rPr lang="en-US" sz="2000" dirty="0"/>
              <a:t>Finding efficiencies</a:t>
            </a:r>
          </a:p>
          <a:p>
            <a:pPr marL="342900" lvl="1" indent="-342900">
              <a:lnSpc>
                <a:spcPct val="80000"/>
              </a:lnSpc>
              <a:spcBef>
                <a:spcPts val="0"/>
              </a:spcBef>
              <a:spcAft>
                <a:spcPts val="1800"/>
              </a:spcAft>
              <a:buClr>
                <a:srgbClr val="002060"/>
              </a:buClr>
              <a:buSzPct val="110000"/>
              <a:buFont typeface="Arial" pitchFamily="34" charset="0"/>
              <a:buChar char="•"/>
            </a:pPr>
            <a:r>
              <a:rPr lang="en-US" sz="2000" dirty="0"/>
              <a:t>Reducing future maintenance costs</a:t>
            </a:r>
          </a:p>
          <a:p>
            <a:pPr marL="342900" lvl="1" indent="-342900">
              <a:lnSpc>
                <a:spcPct val="80000"/>
              </a:lnSpc>
              <a:spcBef>
                <a:spcPts val="0"/>
              </a:spcBef>
              <a:spcAft>
                <a:spcPts val="1800"/>
              </a:spcAft>
              <a:buClr>
                <a:srgbClr val="002060"/>
              </a:buClr>
              <a:buSzPct val="110000"/>
              <a:buFont typeface="Arial" pitchFamily="34" charset="0"/>
              <a:buChar char="•"/>
            </a:pPr>
            <a:r>
              <a:rPr lang="en-US" sz="2000" dirty="0"/>
              <a:t>Relocating overhead utilities</a:t>
            </a:r>
          </a:p>
          <a:p>
            <a:pPr marL="342900" lvl="1" indent="-342900">
              <a:lnSpc>
                <a:spcPct val="80000"/>
              </a:lnSpc>
              <a:spcBef>
                <a:spcPts val="0"/>
              </a:spcBef>
              <a:spcAft>
                <a:spcPts val="1800"/>
              </a:spcAft>
              <a:buClr>
                <a:srgbClr val="002060"/>
              </a:buClr>
              <a:buSzPct val="110000"/>
              <a:buFont typeface="Arial" pitchFamily="34" charset="0"/>
              <a:buChar char="•"/>
            </a:pPr>
            <a:r>
              <a:rPr lang="en-US" sz="2000" dirty="0"/>
              <a:t>Others?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Innovations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90DFB-14C5-44CF-B72E-397CA40AD6CD}" type="datetime1">
              <a:rPr lang="en-US" smtClean="0"/>
              <a:pPr/>
              <a:t>7/25/2019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Alaska DOT&amp;PF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6E02D-ED4A-4F8F-9C9A-E96094146A78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352" y="1981200"/>
            <a:ext cx="8810847" cy="44196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None/>
            </a:pPr>
            <a:r>
              <a:rPr lang="en-US" b="1" dirty="0"/>
              <a:t>Known risks for this project include:</a:t>
            </a:r>
          </a:p>
          <a:p>
            <a:pPr marL="342900" lvl="1" indent="-34290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Clr>
                <a:srgbClr val="002060"/>
              </a:buClr>
              <a:buSzPct val="110000"/>
              <a:buFont typeface="Arial" pitchFamily="34" charset="0"/>
              <a:buChar char="•"/>
            </a:pPr>
            <a:endParaRPr lang="en-US" sz="2000" dirty="0"/>
          </a:p>
          <a:p>
            <a:pPr marL="342900" lvl="1" indent="-342900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buClr>
                <a:srgbClr val="002060"/>
              </a:buClr>
              <a:buSzPct val="110000"/>
              <a:buFont typeface="Arial" pitchFamily="34" charset="0"/>
              <a:buChar char="•"/>
            </a:pPr>
            <a:r>
              <a:rPr lang="en-US" sz="3200" dirty="0"/>
              <a:t>Narrow right-of-way</a:t>
            </a:r>
          </a:p>
          <a:p>
            <a:pPr marL="342900" lvl="1" indent="-342900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buClr>
                <a:srgbClr val="002060"/>
              </a:buClr>
              <a:buSzPct val="110000"/>
              <a:buFont typeface="Arial" pitchFamily="34" charset="0"/>
              <a:buChar char="•"/>
            </a:pPr>
            <a:r>
              <a:rPr lang="en-US" sz="3200" dirty="0"/>
              <a:t>Utility conflicts</a:t>
            </a:r>
          </a:p>
          <a:p>
            <a:pPr marL="342900" lvl="1" indent="-342900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buClr>
                <a:srgbClr val="002060"/>
              </a:buClr>
              <a:buSzPct val="110000"/>
              <a:buFont typeface="Arial" pitchFamily="34" charset="0"/>
              <a:buChar char="•"/>
            </a:pPr>
            <a:r>
              <a:rPr lang="en-US" sz="3200" dirty="0"/>
              <a:t>Traffic Control</a:t>
            </a:r>
          </a:p>
          <a:p>
            <a:pPr marL="342900" lvl="1" indent="-342900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buClr>
                <a:srgbClr val="002060"/>
              </a:buClr>
              <a:buSzPct val="110000"/>
              <a:buFont typeface="Arial" pitchFamily="34" charset="0"/>
              <a:buChar char="•"/>
            </a:pPr>
            <a:r>
              <a:rPr lang="en-US" sz="3200" dirty="0"/>
              <a:t>Project Constructability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None/>
            </a:pP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Risk Allocation</a:t>
            </a:r>
          </a:p>
        </p:txBody>
      </p:sp>
    </p:spTree>
    <p:extLst>
      <p:ext uri="{BB962C8B-B14F-4D97-AF65-F5344CB8AC3E}">
        <p14:creationId xmlns:p14="http://schemas.microsoft.com/office/powerpoint/2010/main" val="31438107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5FF16-9AB1-4C0B-9B3F-ACAC6879810E}" type="datetime1">
              <a:rPr lang="en-US" smtClean="0"/>
              <a:pPr/>
              <a:t>7/25/2019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Alaska DOT&amp;PF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6E02D-ED4A-4F8F-9C9A-E96094146A78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0" y="1981199"/>
            <a:ext cx="9067800" cy="4436747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400" dirty="0"/>
              <a:t>NTP for CMGC Project Stage			October 2019 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400" dirty="0"/>
              <a:t>Design Study Report (DSR)			4th </a:t>
            </a:r>
            <a:r>
              <a:rPr lang="en-US" sz="2400" dirty="0" err="1"/>
              <a:t>Qtr</a:t>
            </a:r>
            <a:r>
              <a:rPr lang="en-US" sz="2400" dirty="0"/>
              <a:t> 2019 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400" dirty="0"/>
              <a:t>Plans in Hand (PIH)				4th </a:t>
            </a:r>
            <a:r>
              <a:rPr lang="en-US" sz="2400" dirty="0" err="1"/>
              <a:t>Qtr</a:t>
            </a:r>
            <a:r>
              <a:rPr lang="en-US" sz="2400" dirty="0"/>
              <a:t> 2019 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400" dirty="0"/>
              <a:t>Review PS&amp;E 					1st </a:t>
            </a:r>
            <a:r>
              <a:rPr lang="en-US" sz="2400" dirty="0" err="1"/>
              <a:t>Qtr</a:t>
            </a:r>
            <a:r>
              <a:rPr lang="en-US" sz="2400" dirty="0"/>
              <a:t> 2020 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pt-BR" sz="2400" dirty="0"/>
              <a:t>Final PS&amp;E 					2nd Qtr 2020 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400" dirty="0"/>
              <a:t>Negotiate Final Construction Cost 		3rd </a:t>
            </a:r>
            <a:r>
              <a:rPr lang="en-US" sz="2400" dirty="0" err="1"/>
              <a:t>Qtr</a:t>
            </a:r>
            <a:r>
              <a:rPr lang="en-US" sz="2400" dirty="0"/>
              <a:t> 2020 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400" dirty="0"/>
              <a:t>NTP for CMGC Project Stage 2 		3rd </a:t>
            </a:r>
            <a:r>
              <a:rPr lang="en-US" sz="2400" dirty="0" err="1"/>
              <a:t>Qtr</a:t>
            </a:r>
            <a:r>
              <a:rPr lang="en-US" sz="2400" dirty="0"/>
              <a:t> 2020 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400" dirty="0"/>
              <a:t>Substantial Completion 				4th </a:t>
            </a:r>
            <a:r>
              <a:rPr lang="en-US" sz="2400" dirty="0" err="1"/>
              <a:t>Qtr</a:t>
            </a:r>
            <a:r>
              <a:rPr lang="en-US" sz="2400" dirty="0"/>
              <a:t> 2021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Schedule</a:t>
            </a:r>
          </a:p>
        </p:txBody>
      </p:sp>
    </p:spTree>
    <p:extLst>
      <p:ext uri="{BB962C8B-B14F-4D97-AF65-F5344CB8AC3E}">
        <p14:creationId xmlns:p14="http://schemas.microsoft.com/office/powerpoint/2010/main" val="11518990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CMGC use around the 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4879A-A4D5-46C5-9A83-5C04FDD4B481}" type="datetime1">
              <a:rPr lang="en-US" smtClean="0"/>
              <a:pPr/>
              <a:t>7/25/2019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Alaska DOT&amp;PF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6E02D-ED4A-4F8F-9C9A-E96094146A78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A088226-FB93-42A9-895D-C29F0D9C6F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1460" y="2103120"/>
            <a:ext cx="6021079" cy="429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5961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07908819-2DFB-4A72-99D2-48BCAFCEFB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2400" y="2065337"/>
            <a:ext cx="4045042" cy="43434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ADOT&amp;PF’s CMGC Experience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fld id="{CC8E87A9-5FEE-43CC-8E19-E6352775A0FE}" type="datetime1">
              <a:rPr lang="en-US" smtClean="0"/>
              <a:pPr/>
              <a:t>7/25/2019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en-US" dirty="0"/>
              <a:t>Alaska DOT&amp;PF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D8C6E02D-ED4A-4F8F-9C9A-E96094146A78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13658FF-08A5-49DA-B657-5D5D183DCCA7}"/>
              </a:ext>
            </a:extLst>
          </p:cNvPr>
          <p:cNvSpPr txBox="1">
            <a:spLocks/>
          </p:cNvSpPr>
          <p:nvPr/>
        </p:nvSpPr>
        <p:spPr>
          <a:xfrm>
            <a:off x="4197443" y="2065337"/>
            <a:ext cx="4946558" cy="4343400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en-US" sz="2400" dirty="0"/>
              <a:t>Parks Hwy MP 237 Riley Creek Bridge</a:t>
            </a:r>
          </a:p>
          <a:p>
            <a:pPr marL="514350" indent="-514350"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en-US" sz="2400" dirty="0"/>
              <a:t>University Avenue Rehab</a:t>
            </a:r>
          </a:p>
          <a:p>
            <a:pPr marL="514350" indent="-514350"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en-US" sz="2400" dirty="0"/>
              <a:t>Parks Hwy MP 231</a:t>
            </a:r>
          </a:p>
          <a:p>
            <a:pPr marL="514350" indent="-514350"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en-US" sz="2400" dirty="0"/>
              <a:t>Tok Cutoff MP 38-50</a:t>
            </a:r>
          </a:p>
          <a:p>
            <a:pPr marL="514350" indent="-514350"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en-US" sz="2400" dirty="0"/>
              <a:t>Cordova </a:t>
            </a:r>
            <a:r>
              <a:rPr lang="en-US" sz="2400" dirty="0" err="1"/>
              <a:t>Whitshed</a:t>
            </a:r>
            <a:r>
              <a:rPr lang="en-US" sz="2400" dirty="0"/>
              <a:t> Road</a:t>
            </a:r>
          </a:p>
          <a:p>
            <a:pPr marL="514350" indent="-514350"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en-US" sz="2400" dirty="0"/>
              <a:t>Ketchikan Herring Cove Bridge</a:t>
            </a:r>
          </a:p>
        </p:txBody>
      </p:sp>
    </p:spTree>
    <p:extLst>
      <p:ext uri="{BB962C8B-B14F-4D97-AF65-F5344CB8AC3E}">
        <p14:creationId xmlns:p14="http://schemas.microsoft.com/office/powerpoint/2010/main" val="9608819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CMGC Overview</a:t>
            </a: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185056" y="2064936"/>
            <a:ext cx="8730343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2060"/>
              </a:buClr>
              <a:buSzPct val="110000"/>
              <a:buFont typeface="Arial" pitchFamily="34" charset="0"/>
              <a:buNone/>
              <a:tabLst/>
              <a:defRPr/>
            </a:pP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2400"/>
              </a:spcAft>
              <a:buClr>
                <a:srgbClr val="002060"/>
              </a:buClr>
              <a:buSzPct val="110000"/>
              <a:buFont typeface="Arial" pitchFamily="34" charset="0"/>
              <a:buChar char="•"/>
              <a:tabLst/>
              <a:defRPr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Introduce Innovation</a:t>
            </a:r>
          </a:p>
          <a:p>
            <a:pPr marL="342900" lvl="0" indent="-342900">
              <a:spcBef>
                <a:spcPct val="20000"/>
              </a:spcBef>
              <a:spcAft>
                <a:spcPts val="2400"/>
              </a:spcAft>
              <a:buClr>
                <a:srgbClr val="002060"/>
              </a:buClr>
              <a:buSzPct val="110000"/>
              <a:buFont typeface="Arial" pitchFamily="34" charset="0"/>
              <a:buChar char="•"/>
              <a:defRPr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Promote Transparency</a:t>
            </a:r>
          </a:p>
          <a:p>
            <a:pPr marL="342900" lvl="0" indent="-342900">
              <a:spcBef>
                <a:spcPct val="20000"/>
              </a:spcBef>
              <a:spcAft>
                <a:spcPts val="2400"/>
              </a:spcAft>
              <a:buClr>
                <a:srgbClr val="002060"/>
              </a:buClr>
              <a:buSzPct val="110000"/>
              <a:buFont typeface="Arial" pitchFamily="34" charset="0"/>
              <a:buChar char="•"/>
              <a:defRPr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Demonstrate Accountability</a:t>
            </a:r>
          </a:p>
          <a:p>
            <a:pPr marL="342900" lvl="0" indent="-342900">
              <a:spcBef>
                <a:spcPct val="20000"/>
              </a:spcBef>
              <a:spcAft>
                <a:spcPts val="2400"/>
              </a:spcAft>
              <a:buClr>
                <a:srgbClr val="002060"/>
              </a:buClr>
              <a:buSzPct val="110000"/>
              <a:buFont typeface="Arial" pitchFamily="34" charset="0"/>
              <a:buChar char="•"/>
              <a:defRPr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Create Efficiencies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2060"/>
              </a:buClr>
              <a:buSzPct val="110000"/>
              <a:buFont typeface="Arial" pitchFamily="34" charset="0"/>
              <a:buChar char="•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fld id="{0028B55E-D3C2-45A6-B790-96FF5E641297}" type="datetime1">
              <a:rPr lang="en-US" smtClean="0"/>
              <a:pPr/>
              <a:t>7/25/2019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en-US" dirty="0"/>
              <a:t>Alaska DOT&amp;PF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D8C6E02D-ED4A-4F8F-9C9A-E96094146A78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763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C:\Users\lmlittle\AppData\Local\Microsoft\Windows\Temporary Internet Files\Content.IE5\78Y6TA1I\MP900442177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55806" y="2643198"/>
            <a:ext cx="4088194" cy="3632096"/>
          </a:xfrm>
          <a:prstGeom prst="rect">
            <a:avLst/>
          </a:prstGeom>
          <a:noFill/>
        </p:spPr>
      </p:pic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381000" y="2438400"/>
            <a:ext cx="5638800" cy="3810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Project Development Team:</a:t>
            </a:r>
          </a:p>
          <a:p>
            <a:pPr marL="342900" lvl="1" indent="-34290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Clr>
                <a:srgbClr val="002060"/>
              </a:buClr>
              <a:buSzPct val="110000"/>
              <a:buFont typeface="Arial" pitchFamily="34" charset="0"/>
              <a:buChar char="•"/>
            </a:pPr>
            <a:endParaRPr lang="en-US" sz="2000" dirty="0"/>
          </a:p>
          <a:p>
            <a:pPr marL="342900" lvl="1" indent="-342900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buClr>
                <a:srgbClr val="002060"/>
              </a:buClr>
              <a:buSzPct val="110000"/>
              <a:buFont typeface="Arial" pitchFamily="34" charset="0"/>
              <a:buChar char="•"/>
            </a:pPr>
            <a:r>
              <a:rPr lang="en-US" dirty="0"/>
              <a:t>Owner (ADOT&amp;PF)</a:t>
            </a:r>
          </a:p>
          <a:p>
            <a:pPr marL="342900" lvl="1" indent="-342900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buClr>
                <a:srgbClr val="002060"/>
              </a:buClr>
              <a:buSzPct val="110000"/>
              <a:buFont typeface="Arial" pitchFamily="34" charset="0"/>
              <a:buChar char="•"/>
            </a:pPr>
            <a:r>
              <a:rPr lang="en-US" dirty="0"/>
              <a:t>Designer (ADOT&amp;PF)</a:t>
            </a:r>
          </a:p>
          <a:p>
            <a:pPr marL="342900" lvl="1" indent="-342900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buClr>
                <a:srgbClr val="002060"/>
              </a:buClr>
              <a:buSzPct val="110000"/>
              <a:buFont typeface="Arial" pitchFamily="34" charset="0"/>
              <a:buChar char="•"/>
            </a:pPr>
            <a:r>
              <a:rPr lang="en-US" dirty="0"/>
              <a:t>Independent Cost Estimator (ICE)</a:t>
            </a:r>
          </a:p>
          <a:p>
            <a:pPr marL="342900" lvl="1" indent="-342900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buClr>
                <a:srgbClr val="002060"/>
              </a:buClr>
              <a:buSzPct val="110000"/>
              <a:buFont typeface="Arial" pitchFamily="34" charset="0"/>
              <a:buChar char="•"/>
            </a:pPr>
            <a:r>
              <a:rPr lang="en-US" dirty="0"/>
              <a:t>Contractor (CMGC)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CMGC Team Approach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fld id="{D2917711-40DA-4A79-8075-BF64D8CB2C0B}" type="datetime1">
              <a:rPr lang="en-US" smtClean="0"/>
              <a:pPr/>
              <a:t>7/25/2019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en-US" dirty="0"/>
              <a:t>Alaska DOT&amp;PF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D8C6E02D-ED4A-4F8F-9C9A-E96094146A78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6432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" y="2057400"/>
            <a:ext cx="8991600" cy="434340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b="1" dirty="0"/>
              <a:t>ADOT&amp;PF Design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600" dirty="0"/>
              <a:t>Bran Pollard, P.E., Design Project Manager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600" dirty="0"/>
              <a:t>Travis Eckhoff, P.E., Design Engineer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600" dirty="0"/>
              <a:t>Colleen Ivaniszek, Designer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b="1" dirty="0"/>
              <a:t>ADOT&amp;PF Construction</a:t>
            </a:r>
          </a:p>
          <a:p>
            <a:pPr lvl="1">
              <a:spcAft>
                <a:spcPts val="600"/>
              </a:spcAft>
            </a:pPr>
            <a:r>
              <a:rPr lang="en-US" sz="2600" dirty="0"/>
              <a:t>Michael </a:t>
            </a:r>
            <a:r>
              <a:rPr lang="en-US" sz="2600" dirty="0" err="1"/>
              <a:t>Lukshin</a:t>
            </a:r>
            <a:r>
              <a:rPr lang="en-US" sz="2600" dirty="0"/>
              <a:t>, P.E., Construction Group Chief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b="1" dirty="0"/>
              <a:t>ADOT&amp;PF Contracts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600" dirty="0"/>
              <a:t>Jeff Jenkins, Chief of Contracts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Development Team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fld id="{BC03106A-B4AD-41E3-BC87-FB562E7E3522}" type="datetime1">
              <a:rPr lang="en-US" smtClean="0"/>
              <a:pPr/>
              <a:t>7/25/2019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en-US" dirty="0"/>
              <a:t>Alaska DOT&amp;PF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D8C6E02D-ED4A-4F8F-9C9A-E96094146A78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0616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E487-C24E-4871-B467-F13CDE60D72B}" type="datetime1">
              <a:rPr lang="en-US" smtClean="0"/>
              <a:pPr/>
              <a:t>7/25/2019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Alaska DOT&amp;PF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6E02D-ED4A-4F8F-9C9A-E96094146A78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24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b="1" dirty="0"/>
              <a:t>CMGC Assistance - Michael Baker International</a:t>
            </a:r>
            <a:endParaRPr lang="en-US" sz="2800" b="1" dirty="0">
              <a:solidFill>
                <a:schemeClr val="tx2"/>
              </a:solidFill>
            </a:endParaRPr>
          </a:p>
          <a:p>
            <a:pPr lvl="1">
              <a:lnSpc>
                <a:spcPct val="124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Derek Christianson, P.E., CMGC Lead</a:t>
            </a:r>
          </a:p>
          <a:p>
            <a:pPr lvl="1">
              <a:lnSpc>
                <a:spcPct val="124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Karin McGillivray, CMGC Facilitation</a:t>
            </a:r>
          </a:p>
          <a:p>
            <a:pPr lvl="1">
              <a:lnSpc>
                <a:spcPct val="124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Anne Brooks, P.E., Contractor Outreach Coordinator</a:t>
            </a:r>
          </a:p>
          <a:p>
            <a:pPr marL="0" indent="0">
              <a:lnSpc>
                <a:spcPct val="124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b="1" dirty="0"/>
              <a:t>Independent Cost Estimator (ICE) – Stanton</a:t>
            </a:r>
          </a:p>
          <a:p>
            <a:pPr lvl="1">
              <a:lnSpc>
                <a:spcPct val="124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Ed Jones, Lead Estimator</a:t>
            </a:r>
          </a:p>
          <a:p>
            <a:pPr lvl="1">
              <a:lnSpc>
                <a:spcPct val="124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Gary Lindley, Civil Estimator</a:t>
            </a:r>
          </a:p>
          <a:p>
            <a:pPr>
              <a:lnSpc>
                <a:spcPct val="124000"/>
              </a:lnSpc>
              <a:spcBef>
                <a:spcPts val="0"/>
              </a:spcBef>
              <a:spcAft>
                <a:spcPts val="600"/>
              </a:spcAft>
            </a:pP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Development Team</a:t>
            </a:r>
          </a:p>
        </p:txBody>
      </p:sp>
    </p:spTree>
    <p:extLst>
      <p:ext uri="{BB962C8B-B14F-4D97-AF65-F5344CB8AC3E}">
        <p14:creationId xmlns:p14="http://schemas.microsoft.com/office/powerpoint/2010/main" val="81958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E487-C24E-4871-B467-F13CDE60D72B}" type="datetime1">
              <a:rPr lang="en-US" smtClean="0"/>
              <a:pPr/>
              <a:t>7/25/2019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Alaska DOT&amp;PF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6E02D-ED4A-4F8F-9C9A-E96094146A78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CMGC Contractor</a:t>
            </a:r>
            <a:endParaRPr lang="en-US" sz="1800" dirty="0"/>
          </a:p>
          <a:p>
            <a:pPr lvl="1">
              <a:spcBef>
                <a:spcPts val="1200"/>
              </a:spcBef>
              <a:spcAft>
                <a:spcPts val="1800"/>
              </a:spcAft>
            </a:pPr>
            <a:r>
              <a:rPr lang="en-US" sz="2400" dirty="0"/>
              <a:t>Who will be your </a:t>
            </a:r>
            <a:r>
              <a:rPr lang="en-US" sz="2400" b="1" dirty="0"/>
              <a:t>Contract Manager?</a:t>
            </a:r>
            <a:endParaRPr lang="en-US" sz="2400" dirty="0"/>
          </a:p>
          <a:p>
            <a:pPr lvl="1">
              <a:spcBef>
                <a:spcPts val="1200"/>
              </a:spcBef>
              <a:spcAft>
                <a:spcPts val="1800"/>
              </a:spcAft>
            </a:pPr>
            <a:r>
              <a:rPr lang="en-US" sz="2400" dirty="0"/>
              <a:t>Who will be your </a:t>
            </a:r>
            <a:r>
              <a:rPr lang="en-US" sz="2400" b="1" dirty="0"/>
              <a:t>Project Manager?</a:t>
            </a:r>
            <a:endParaRPr lang="en-US" sz="2400" dirty="0"/>
          </a:p>
          <a:p>
            <a:pPr lvl="1">
              <a:spcBef>
                <a:spcPts val="1200"/>
              </a:spcBef>
              <a:spcAft>
                <a:spcPts val="1800"/>
              </a:spcAft>
            </a:pPr>
            <a:r>
              <a:rPr lang="en-US" sz="2400" dirty="0"/>
              <a:t>Who will be your </a:t>
            </a:r>
            <a:r>
              <a:rPr lang="en-US" sz="2400" b="1" dirty="0"/>
              <a:t>Project Superintendent?</a:t>
            </a:r>
            <a:endParaRPr lang="en-US" sz="2400" dirty="0"/>
          </a:p>
          <a:p>
            <a:pPr lvl="1">
              <a:spcBef>
                <a:spcPts val="1200"/>
              </a:spcBef>
              <a:spcAft>
                <a:spcPts val="1800"/>
              </a:spcAft>
            </a:pPr>
            <a:r>
              <a:rPr lang="en-US" sz="2400" dirty="0"/>
              <a:t>Who will be your </a:t>
            </a:r>
            <a:r>
              <a:rPr lang="en-US" sz="2400" b="1" dirty="0"/>
              <a:t>Cost Estimator?</a:t>
            </a:r>
          </a:p>
          <a:p>
            <a:pPr lvl="1">
              <a:spcBef>
                <a:spcPts val="1200"/>
              </a:spcBef>
              <a:spcAft>
                <a:spcPts val="1800"/>
              </a:spcAft>
            </a:pPr>
            <a:r>
              <a:rPr lang="en-US" sz="2400" dirty="0"/>
              <a:t>Who will be your </a:t>
            </a:r>
            <a:r>
              <a:rPr lang="en-US" sz="2400" b="1" dirty="0"/>
              <a:t>Scheduler?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Development Team</a:t>
            </a:r>
          </a:p>
        </p:txBody>
      </p:sp>
    </p:spTree>
    <p:extLst>
      <p:ext uri="{BB962C8B-B14F-4D97-AF65-F5344CB8AC3E}">
        <p14:creationId xmlns:p14="http://schemas.microsoft.com/office/powerpoint/2010/main" val="238213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3962400"/>
            <a:ext cx="9144000" cy="990600"/>
          </a:xfrm>
          <a:prstGeom prst="rect">
            <a:avLst/>
          </a:prstGeom>
          <a:noFill/>
        </p:spPr>
        <p:txBody>
          <a:bodyPr anchor="t">
            <a:noAutofit/>
          </a:bodyPr>
          <a:lstStyle>
            <a:lvl1pPr>
              <a:defRPr sz="3100" baseline="0">
                <a:ln w="12700">
                  <a:solidFill>
                    <a:schemeClr val="tx1"/>
                  </a:solidFill>
                </a:ln>
                <a:gradFill>
                  <a:gsLst>
                    <a:gs pos="0">
                      <a:schemeClr val="bg1"/>
                    </a:gs>
                    <a:gs pos="66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0" i="0" u="none" strike="noStrike" kern="1200" cap="none" spc="0" normalizeH="0" baseline="0" noProof="0" dirty="0">
                <a:ln w="12700">
                  <a:solidFill>
                    <a:schemeClr val="tx1"/>
                  </a:solidFill>
                </a:ln>
                <a:gradFill>
                  <a:gsLst>
                    <a:gs pos="0">
                      <a:schemeClr val="bg1"/>
                    </a:gs>
                    <a:gs pos="66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Alaska Department of </a:t>
            </a:r>
            <a:br>
              <a:rPr kumimoji="0" lang="en-US" sz="3100" b="0" i="0" u="none" strike="noStrike" kern="1200" cap="none" spc="0" normalizeH="0" baseline="0" noProof="0" dirty="0">
                <a:ln w="12700">
                  <a:solidFill>
                    <a:schemeClr val="tx1"/>
                  </a:solidFill>
                </a:ln>
                <a:gradFill>
                  <a:gsLst>
                    <a:gs pos="0">
                      <a:schemeClr val="bg1"/>
                    </a:gs>
                    <a:gs pos="66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</a:br>
            <a:r>
              <a:rPr kumimoji="0" lang="en-US" sz="3100" b="0" i="0" u="none" strike="noStrike" kern="1200" cap="none" spc="0" normalizeH="0" baseline="0" noProof="0" dirty="0">
                <a:ln w="12700">
                  <a:solidFill>
                    <a:schemeClr val="tx1"/>
                  </a:solidFill>
                </a:ln>
                <a:gradFill>
                  <a:gsLst>
                    <a:gs pos="0">
                      <a:schemeClr val="bg1"/>
                    </a:gs>
                    <a:gs pos="66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Transportation &amp; Public Facilities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5105400"/>
            <a:ext cx="9144000" cy="1752600"/>
          </a:xfrm>
          <a:prstGeom prst="rect">
            <a:avLst/>
          </a:prstGeom>
          <a:noFill/>
        </p:spPr>
        <p:txBody>
          <a:bodyPr anchor="t">
            <a:noAutofit/>
          </a:bodyPr>
          <a:lstStyle>
            <a:lvl1pPr>
              <a:defRPr sz="3100" baseline="0">
                <a:ln w="12700">
                  <a:solidFill>
                    <a:schemeClr val="tx1"/>
                  </a:solidFill>
                </a:ln>
                <a:gradFill>
                  <a:gsLst>
                    <a:gs pos="0">
                      <a:schemeClr val="bg1"/>
                    </a:gs>
                    <a:gs pos="66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defRPr>
            </a:lvl1pPr>
          </a:lstStyle>
          <a:p>
            <a:pPr algn="ctr"/>
            <a:r>
              <a:rPr lang="en-US" sz="2800" b="1" dirty="0">
                <a:effectLst/>
              </a:rPr>
              <a:t>Herring Cove Bridge Improvements CMGC</a:t>
            </a:r>
            <a:endParaRPr lang="en-US" sz="2800" dirty="0">
              <a:effectLst/>
            </a:endParaRPr>
          </a:p>
          <a:p>
            <a:pPr algn="ctr"/>
            <a:r>
              <a:rPr lang="en-US" sz="1400" dirty="0">
                <a:effectLst/>
              </a:rPr>
              <a:t>IRIS Number SFHWY00072, Federal Project Number 0902043 </a:t>
            </a:r>
            <a:endParaRPr kumimoji="0" lang="en-US" sz="1400" i="0" u="none" strike="noStrike" kern="1200" cap="none" spc="0" normalizeH="0" baseline="0" noProof="0" dirty="0">
              <a:ln w="12700">
                <a:noFill/>
              </a:ln>
              <a:gradFill>
                <a:gsLst>
                  <a:gs pos="0">
                    <a:schemeClr val="bg1"/>
                  </a:gs>
                  <a:gs pos="66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i="0" u="none" strike="noStrike" kern="1200" cap="none" spc="0" normalizeH="0" baseline="0" noProof="0" dirty="0">
              <a:ln w="12700">
                <a:noFill/>
              </a:ln>
              <a:gradFill>
                <a:gsLst>
                  <a:gs pos="0">
                    <a:schemeClr val="bg1"/>
                  </a:gs>
                  <a:gs pos="66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 w="12700">
                  <a:noFill/>
                </a:ln>
                <a:gradFill>
                  <a:gsLst>
                    <a:gs pos="0">
                      <a:schemeClr val="bg1"/>
                    </a:gs>
                    <a:gs pos="66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Southcoast Region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noProof="0" dirty="0">
                <a:ln w="12700">
                  <a:noFill/>
                </a:ln>
                <a:effectLst/>
                <a:latin typeface="Arial" pitchFamily="34" charset="0"/>
                <a:ea typeface="+mj-ea"/>
                <a:cs typeface="Arial" pitchFamily="34" charset="0"/>
              </a:rPr>
              <a:t>July 25, 2019</a:t>
            </a:r>
            <a:endParaRPr kumimoji="0" lang="en-US" sz="1600" i="0" u="none" strike="noStrike" kern="1200" cap="none" spc="0" normalizeH="0" baseline="0" noProof="0" dirty="0">
              <a:ln w="12700">
                <a:noFill/>
              </a:ln>
              <a:gradFill>
                <a:gsLst>
                  <a:gs pos="0">
                    <a:schemeClr val="bg1"/>
                  </a:gs>
                  <a:gs pos="66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9125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E487-C24E-4871-B467-F13CDE60D72B}" type="datetime1">
              <a:rPr lang="en-US" smtClean="0"/>
              <a:pPr/>
              <a:t>7/25/2019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Alaska DOT&amp;PF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6E02D-ED4A-4F8F-9C9A-E96094146A78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Procurement Comparison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8742592"/>
              </p:ext>
            </p:extLst>
          </p:nvPr>
        </p:nvGraphicFramePr>
        <p:xfrm>
          <a:off x="304800" y="2590800"/>
          <a:ext cx="6934200" cy="3596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94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51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47700">
                <a:tc row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Design-Bid</a:t>
                      </a:r>
                      <a:r>
                        <a:rPr lang="en-US" baseline="0" dirty="0"/>
                        <a:t> Build</a:t>
                      </a:r>
                      <a:endParaRPr lang="en-US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Design Build</a:t>
                      </a: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CMGC</a:t>
                      </a: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530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Owner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Contractor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Owner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Contractor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Owner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Contractor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Preliminary</a:t>
                      </a:r>
                      <a:r>
                        <a:rPr lang="en-US" baseline="0" dirty="0">
                          <a:solidFill>
                            <a:schemeClr val="bg1"/>
                          </a:solidFill>
                        </a:rPr>
                        <a:t> Design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✔️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✔️</a:t>
                      </a:r>
                    </a:p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✔️</a:t>
                      </a:r>
                    </a:p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532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Detailed</a:t>
                      </a:r>
                      <a:r>
                        <a:rPr lang="en-US" baseline="0" dirty="0">
                          <a:solidFill>
                            <a:schemeClr val="bg1"/>
                          </a:solidFill>
                        </a:rPr>
                        <a:t> Design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✔️</a:t>
                      </a:r>
                    </a:p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✔️</a:t>
                      </a:r>
                    </a:p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✔️</a:t>
                      </a:r>
                    </a:p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✔️</a:t>
                      </a:r>
                    </a:p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RFP/Bid/TMP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✔️</a:t>
                      </a:r>
                    </a:p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✔️</a:t>
                      </a:r>
                    </a:p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✔️</a:t>
                      </a:r>
                    </a:p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✔️</a:t>
                      </a:r>
                    </a:p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✔️</a:t>
                      </a:r>
                    </a:p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✔️</a:t>
                      </a:r>
                    </a:p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Construction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✔️</a:t>
                      </a:r>
                    </a:p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✔️</a:t>
                      </a:r>
                    </a:p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✔️</a:t>
                      </a:r>
                    </a:p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3" name="Oval 12"/>
          <p:cNvSpPr/>
          <p:nvPr/>
        </p:nvSpPr>
        <p:spPr>
          <a:xfrm>
            <a:off x="5257800" y="4343400"/>
            <a:ext cx="2057400" cy="6699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ular Callout 14"/>
          <p:cNvSpPr/>
          <p:nvPr/>
        </p:nvSpPr>
        <p:spPr>
          <a:xfrm>
            <a:off x="7391400" y="2209800"/>
            <a:ext cx="1600200" cy="2057400"/>
          </a:xfrm>
          <a:prstGeom prst="wedgeRoundRectCallout">
            <a:avLst>
              <a:gd name="adj1" fmla="val -60833"/>
              <a:gd name="adj2" fmla="val 6250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CMGC </a:t>
            </a:r>
            <a:r>
              <a:rPr lang="en-US" b="1" u="sng" dirty="0"/>
              <a:t>requires </a:t>
            </a:r>
            <a:r>
              <a:rPr lang="en-US" dirty="0"/>
              <a:t>collaboration during detailed design</a:t>
            </a:r>
          </a:p>
        </p:txBody>
      </p:sp>
    </p:spTree>
    <p:extLst>
      <p:ext uri="{BB962C8B-B14F-4D97-AF65-F5344CB8AC3E}">
        <p14:creationId xmlns:p14="http://schemas.microsoft.com/office/powerpoint/2010/main" val="12263848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CMGC Development Stages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7A3EC-E11B-4709-AA50-D69CB9507287}" type="datetime1">
              <a:rPr lang="en-US" smtClean="0"/>
              <a:pPr/>
              <a:t>7/25/2019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Alaska DOT&amp;PF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6E02D-ED4A-4F8F-9C9A-E96094146A78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224213" y="5161004"/>
            <a:ext cx="914400" cy="3206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BB4DE2-2A2E-45D3-9B1D-72E3F70EDD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059" y="2144470"/>
            <a:ext cx="7281882" cy="4185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822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Development Stages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3B633-158B-4FE0-8BC8-4F9579500679}" type="datetime1">
              <a:rPr lang="en-US" smtClean="0"/>
              <a:pPr/>
              <a:t>7/25/2019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Alaska DOT&amp;PF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6E02D-ED4A-4F8F-9C9A-E96094146A78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EFEBB3-1670-4116-B8F8-A82521EECD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3960" y="2362200"/>
            <a:ext cx="6583680" cy="3569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5808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2819400" y="2057400"/>
            <a:ext cx="5867400" cy="4419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Collaboration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342900" lvl="1" indent="-342900">
              <a:lnSpc>
                <a:spcPct val="80000"/>
              </a:lnSpc>
              <a:spcBef>
                <a:spcPts val="0"/>
              </a:spcBef>
              <a:spcAft>
                <a:spcPts val="1800"/>
              </a:spcAft>
              <a:buClr>
                <a:srgbClr val="002060"/>
              </a:buClr>
              <a:buSzPct val="110000"/>
              <a:buFont typeface="Arial" pitchFamily="34" charset="0"/>
              <a:buChar char="•"/>
            </a:pPr>
            <a:r>
              <a:rPr lang="en-US" dirty="0"/>
              <a:t>Design innovations and efficiencies</a:t>
            </a:r>
          </a:p>
          <a:p>
            <a:pPr marL="342900" lvl="1" indent="-342900">
              <a:lnSpc>
                <a:spcPct val="80000"/>
              </a:lnSpc>
              <a:spcBef>
                <a:spcPts val="0"/>
              </a:spcBef>
              <a:spcAft>
                <a:spcPts val="1800"/>
              </a:spcAft>
              <a:buClr>
                <a:srgbClr val="002060"/>
              </a:buClr>
              <a:buSzPct val="110000"/>
              <a:buFont typeface="Arial" pitchFamily="34" charset="0"/>
              <a:buChar char="•"/>
            </a:pPr>
            <a:r>
              <a:rPr lang="en-US" dirty="0"/>
              <a:t>Identifying construction impacts</a:t>
            </a:r>
          </a:p>
          <a:p>
            <a:pPr marL="342900" lvl="1" indent="-342900">
              <a:lnSpc>
                <a:spcPct val="80000"/>
              </a:lnSpc>
              <a:spcBef>
                <a:spcPts val="0"/>
              </a:spcBef>
              <a:spcAft>
                <a:spcPts val="1800"/>
              </a:spcAft>
              <a:buClr>
                <a:srgbClr val="002060"/>
              </a:buClr>
              <a:buSzPct val="110000"/>
              <a:buFont typeface="Arial" pitchFamily="34" charset="0"/>
              <a:buChar char="•"/>
            </a:pPr>
            <a:r>
              <a:rPr lang="en-US" dirty="0"/>
              <a:t>Constructability reviews</a:t>
            </a:r>
          </a:p>
          <a:p>
            <a:pPr marL="342900" lvl="1" indent="-342900">
              <a:lnSpc>
                <a:spcPct val="80000"/>
              </a:lnSpc>
              <a:spcBef>
                <a:spcPts val="0"/>
              </a:spcBef>
              <a:spcAft>
                <a:spcPts val="1800"/>
              </a:spcAft>
              <a:buClr>
                <a:srgbClr val="002060"/>
              </a:buClr>
              <a:buSzPct val="110000"/>
              <a:buFont typeface="Arial" pitchFamily="34" charset="0"/>
              <a:buChar char="•"/>
            </a:pPr>
            <a:r>
              <a:rPr lang="en-US" dirty="0"/>
              <a:t>Cost estimates and project pricing</a:t>
            </a:r>
          </a:p>
          <a:p>
            <a:pPr marL="342900" lvl="1" indent="-342900">
              <a:lnSpc>
                <a:spcPct val="80000"/>
              </a:lnSpc>
              <a:spcBef>
                <a:spcPts val="0"/>
              </a:spcBef>
              <a:spcAft>
                <a:spcPts val="1800"/>
              </a:spcAft>
              <a:buClr>
                <a:srgbClr val="002060"/>
              </a:buClr>
              <a:buSzPct val="110000"/>
              <a:buFont typeface="Arial" pitchFamily="34" charset="0"/>
              <a:buChar char="•"/>
            </a:pPr>
            <a:r>
              <a:rPr lang="en-US" dirty="0"/>
              <a:t>Identifying and mitigating risks</a:t>
            </a:r>
          </a:p>
          <a:p>
            <a:pPr marL="342900" lvl="1" indent="-342900">
              <a:lnSpc>
                <a:spcPct val="80000"/>
              </a:lnSpc>
              <a:spcBef>
                <a:spcPts val="0"/>
              </a:spcBef>
              <a:spcAft>
                <a:spcPts val="1800"/>
              </a:spcAft>
              <a:buClr>
                <a:srgbClr val="002060"/>
              </a:buClr>
              <a:buSzPct val="110000"/>
              <a:buFont typeface="Arial" pitchFamily="34" charset="0"/>
              <a:buChar char="•"/>
            </a:pPr>
            <a:r>
              <a:rPr lang="en-US" dirty="0"/>
              <a:t>Permitting assistance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Stage 1: Preconstruction Services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99DA2-5489-4657-ABC7-16D554AE141A}" type="datetime1">
              <a:rPr lang="en-US" smtClean="0"/>
              <a:pPr/>
              <a:t>7/25/2019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Alaska DOT&amp;PF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6E02D-ED4A-4F8F-9C9A-E96094146A78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EADE200-7073-4158-A004-473D127C15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5" y="2076450"/>
            <a:ext cx="2352675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5078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2590800" y="1990725"/>
            <a:ext cx="6400800" cy="4419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Risk Mitigation:</a:t>
            </a:r>
          </a:p>
          <a:p>
            <a:pPr marL="342900" lvl="1" indent="-342900">
              <a:lnSpc>
                <a:spcPct val="80000"/>
              </a:lnSpc>
              <a:spcBef>
                <a:spcPts val="0"/>
              </a:spcBef>
              <a:spcAft>
                <a:spcPts val="1800"/>
              </a:spcAft>
              <a:buClr>
                <a:srgbClr val="002060"/>
              </a:buClr>
              <a:buSzPct val="110000"/>
              <a:buFont typeface="Arial" pitchFamily="34" charset="0"/>
              <a:buChar char="•"/>
            </a:pPr>
            <a:endParaRPr lang="en-US" sz="1100" dirty="0"/>
          </a:p>
          <a:p>
            <a:pPr marL="342900" lvl="1" indent="-342900">
              <a:lnSpc>
                <a:spcPct val="80000"/>
              </a:lnSpc>
              <a:spcBef>
                <a:spcPts val="0"/>
              </a:spcBef>
              <a:spcAft>
                <a:spcPts val="1800"/>
              </a:spcAft>
              <a:buClr>
                <a:srgbClr val="002060"/>
              </a:buClr>
              <a:buSzPct val="110000"/>
              <a:buFont typeface="Arial" pitchFamily="34" charset="0"/>
              <a:buChar char="•"/>
            </a:pPr>
            <a:r>
              <a:rPr lang="en-US" dirty="0"/>
              <a:t>Identify, track and manage risk</a:t>
            </a:r>
          </a:p>
          <a:p>
            <a:pPr marL="342900" lvl="1" indent="-342900">
              <a:lnSpc>
                <a:spcPct val="80000"/>
              </a:lnSpc>
              <a:spcBef>
                <a:spcPts val="0"/>
              </a:spcBef>
              <a:spcAft>
                <a:spcPts val="1800"/>
              </a:spcAft>
              <a:buClr>
                <a:srgbClr val="002060"/>
              </a:buClr>
              <a:buSzPct val="110000"/>
              <a:buFont typeface="Arial" pitchFamily="34" charset="0"/>
              <a:buChar char="•"/>
            </a:pPr>
            <a:r>
              <a:rPr lang="en-US" dirty="0"/>
              <a:t>Eliminate or minimize risk</a:t>
            </a:r>
          </a:p>
          <a:p>
            <a:pPr marL="342900" lvl="1" indent="-342900">
              <a:lnSpc>
                <a:spcPct val="80000"/>
              </a:lnSpc>
              <a:spcBef>
                <a:spcPts val="0"/>
              </a:spcBef>
              <a:spcAft>
                <a:spcPts val="1800"/>
              </a:spcAft>
              <a:buClr>
                <a:srgbClr val="002060"/>
              </a:buClr>
              <a:buSzPct val="110000"/>
              <a:buFont typeface="Arial" pitchFamily="34" charset="0"/>
              <a:buChar char="•"/>
            </a:pPr>
            <a:r>
              <a:rPr lang="en-US" dirty="0"/>
              <a:t>Owner retains design control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Stage 1: Preconstruction Services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7C34F-2387-4B52-8D1A-CAD32CF3B8A2}" type="datetime1">
              <a:rPr lang="en-US" smtClean="0"/>
              <a:pPr/>
              <a:t>7/25/2019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Alaska DOT&amp;PF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6E02D-ED4A-4F8F-9C9A-E96094146A78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9DE65F8-A3EF-4DEB-9858-CC0511A952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4343400"/>
            <a:ext cx="3421799" cy="19970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322C4E0-1716-4236-BB2E-2F277E93F1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1713" y="5169864"/>
            <a:ext cx="2194560" cy="64894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AE358EE-01E2-4CCC-9685-1CE362E344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25" y="2076450"/>
            <a:ext cx="2352675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7002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2667000" y="2133600"/>
            <a:ext cx="6019800" cy="4419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Value Added:</a:t>
            </a:r>
          </a:p>
          <a:p>
            <a:pPr marL="0" indent="0">
              <a:buNone/>
            </a:pPr>
            <a:endParaRPr lang="en-US" sz="1200" b="1" dirty="0"/>
          </a:p>
          <a:p>
            <a:r>
              <a:rPr lang="en-US" sz="2400" dirty="0"/>
              <a:t>Early impact identification</a:t>
            </a:r>
          </a:p>
          <a:p>
            <a:pPr lvl="1"/>
            <a:r>
              <a:rPr lang="en-US" dirty="0"/>
              <a:t>Permitting</a:t>
            </a:r>
          </a:p>
          <a:p>
            <a:pPr lvl="1"/>
            <a:r>
              <a:rPr lang="en-US" dirty="0"/>
              <a:t>ROW</a:t>
            </a:r>
          </a:p>
          <a:p>
            <a:r>
              <a:rPr lang="en-US" sz="2400" dirty="0"/>
              <a:t>Risk management</a:t>
            </a:r>
          </a:p>
          <a:p>
            <a:pPr lvl="1"/>
            <a:r>
              <a:rPr lang="en-US" dirty="0"/>
              <a:t>Change orders</a:t>
            </a:r>
          </a:p>
          <a:p>
            <a:pPr lvl="1"/>
            <a:r>
              <a:rPr lang="en-US" dirty="0"/>
              <a:t>Claims</a:t>
            </a:r>
          </a:p>
          <a:p>
            <a:r>
              <a:rPr lang="en-US" sz="2400" dirty="0"/>
              <a:t>Maximize innovation and efficiencies</a:t>
            </a:r>
          </a:p>
          <a:p>
            <a:r>
              <a:rPr lang="en-US" sz="2400" dirty="0"/>
              <a:t>Improved quality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Stage 1: Preconstruction Services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7C34F-2387-4B52-8D1A-CAD32CF3B8A2}" type="datetime1">
              <a:rPr lang="en-US" smtClean="0"/>
              <a:pPr/>
              <a:t>7/25/2019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Alaska DOT&amp;PF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6E02D-ED4A-4F8F-9C9A-E96094146A78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B3431C3-8420-48A9-AB8B-867869D302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5" y="2076450"/>
            <a:ext cx="2352675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605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2514600" y="2133600"/>
            <a:ext cx="6172200" cy="4419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Schedule:</a:t>
            </a:r>
          </a:p>
          <a:p>
            <a:endParaRPr lang="en-US" sz="2400" dirty="0"/>
          </a:p>
          <a:p>
            <a:pPr>
              <a:lnSpc>
                <a:spcPct val="80000"/>
              </a:lnSpc>
              <a:spcAft>
                <a:spcPts val="2400"/>
              </a:spcAft>
            </a:pPr>
            <a:r>
              <a:rPr lang="en-US" sz="2400" dirty="0"/>
              <a:t>Permitting assistance</a:t>
            </a:r>
          </a:p>
          <a:p>
            <a:pPr>
              <a:lnSpc>
                <a:spcPct val="80000"/>
              </a:lnSpc>
              <a:spcAft>
                <a:spcPts val="2400"/>
              </a:spcAft>
            </a:pPr>
            <a:r>
              <a:rPr lang="en-US" sz="2400" dirty="0"/>
              <a:t>Enhanced utility coordination</a:t>
            </a:r>
          </a:p>
          <a:p>
            <a:pPr>
              <a:lnSpc>
                <a:spcPct val="80000"/>
              </a:lnSpc>
              <a:spcAft>
                <a:spcPts val="2400"/>
              </a:spcAft>
            </a:pPr>
            <a:r>
              <a:rPr lang="en-US" sz="2400" dirty="0"/>
              <a:t>Construction sequencing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Stage 1: Preconstruction Services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7C34F-2387-4B52-8D1A-CAD32CF3B8A2}" type="datetime1">
              <a:rPr lang="en-US" smtClean="0"/>
              <a:pPr/>
              <a:t>7/25/2019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Alaska DOT&amp;PF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6E02D-ED4A-4F8F-9C9A-E96094146A78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FC7891D-1D40-4963-85E9-94C0DC9F41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5" y="2076450"/>
            <a:ext cx="2352675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3993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2381029" y="1981200"/>
            <a:ext cx="6686771" cy="45116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/>
              <a:t>Pricing</a:t>
            </a:r>
          </a:p>
          <a:p>
            <a:endParaRPr lang="en-US" sz="700" dirty="0"/>
          </a:p>
          <a:p>
            <a:pPr>
              <a:spcAft>
                <a:spcPts val="1800"/>
              </a:spcAft>
            </a:pPr>
            <a:r>
              <a:rPr lang="en-US" sz="2400" dirty="0"/>
              <a:t>Engineer’s estimate </a:t>
            </a:r>
          </a:p>
          <a:p>
            <a:pPr>
              <a:spcAft>
                <a:spcPts val="1800"/>
              </a:spcAft>
            </a:pPr>
            <a:r>
              <a:rPr lang="en-US" sz="2400" dirty="0"/>
              <a:t>Contractor Estimate</a:t>
            </a:r>
          </a:p>
          <a:p>
            <a:pPr>
              <a:spcAft>
                <a:spcPts val="1800"/>
              </a:spcAft>
            </a:pPr>
            <a:r>
              <a:rPr lang="en-US" sz="2400" dirty="0"/>
              <a:t>Independent Cost Estimate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Stage 1: Preconstruction Services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3E284-1FAB-4643-AD2E-BBF3E33C39CE}" type="datetime1">
              <a:rPr lang="en-US" smtClean="0"/>
              <a:pPr/>
              <a:t>7/25/2019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Alaska DOT&amp;PF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6E02D-ED4A-4F8F-9C9A-E96094146A78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3600" y="4572000"/>
            <a:ext cx="2971800" cy="173354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0C288D2-9949-44C0-B2C4-121A152071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25" y="2076450"/>
            <a:ext cx="2352675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1219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2438400" y="2133600"/>
            <a:ext cx="6248400" cy="4419600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b="1" dirty="0"/>
              <a:t>Negotiations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Negotiate Theoretical Maximum Price: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If agreement is reached – proceed to Construction</a:t>
            </a:r>
          </a:p>
          <a:p>
            <a:pPr lvl="1"/>
            <a:r>
              <a:rPr lang="en-US" dirty="0"/>
              <a:t>If agreement is not reached – proceed to advertise for Bids 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Stage 1: Preconstruction Services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9B93B-4D04-46E7-82DB-D0862EC7A66F}" type="datetime1">
              <a:rPr lang="en-US" smtClean="0"/>
              <a:pPr/>
              <a:t>7/25/2019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Alaska DOT&amp;PF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6E02D-ED4A-4F8F-9C9A-E96094146A78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3C181A5-C528-4F4E-901E-58B1454C1F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5" y="2076450"/>
            <a:ext cx="2352675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9024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2438400" y="2743200"/>
            <a:ext cx="6248400" cy="265559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Theoretical Maximum Price Acceptance</a:t>
            </a:r>
          </a:p>
          <a:p>
            <a:r>
              <a:rPr lang="en-US" dirty="0"/>
              <a:t>Similar to DBB at this point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Stage 2: Construction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AE52B-EB6C-4A3E-8C26-E267FE6FD3F4}" type="datetime1">
              <a:rPr lang="en-US" smtClean="0"/>
              <a:pPr/>
              <a:t>7/25/2019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Alaska DOT&amp;PF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6E02D-ED4A-4F8F-9C9A-E96094146A78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76A04A-3854-41D6-A0EB-EEB05A1BC5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75" y="2105025"/>
            <a:ext cx="2371725" cy="231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969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7/25/19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511925"/>
            <a:ext cx="2895600" cy="365125"/>
          </a:xfrm>
        </p:spPr>
        <p:txBody>
          <a:bodyPr/>
          <a:lstStyle/>
          <a:p>
            <a:r>
              <a:rPr lang="en-US" dirty="0"/>
              <a:t>Alaska DOT&amp;PF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6E02D-ED4A-4F8F-9C9A-E96094146A7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52400" y="3200400"/>
            <a:ext cx="4800600" cy="3142854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600" b="1" dirty="0"/>
              <a:t>Purpose: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600" dirty="0"/>
              <a:t>Replace Herring Cove Bridge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600" dirty="0"/>
              <a:t>Pedestrian Improvements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600" dirty="0"/>
              <a:t>Wood Road Intersection Improvements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600" dirty="0"/>
              <a:t>Rehabilitate South </a:t>
            </a:r>
            <a:r>
              <a:rPr lang="en-US" sz="2600" dirty="0" err="1"/>
              <a:t>Tongass</a:t>
            </a:r>
            <a:r>
              <a:rPr lang="en-US" sz="2600" dirty="0"/>
              <a:t> Highway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Scope &amp; Purpose</a:t>
            </a:r>
          </a:p>
        </p:txBody>
      </p:sp>
      <p:sp>
        <p:nvSpPr>
          <p:cNvPr id="8" name="Content Placeholder 1"/>
          <p:cNvSpPr>
            <a:spLocks noGrp="1"/>
          </p:cNvSpPr>
          <p:nvPr>
            <p:ph sz="half" idx="1"/>
          </p:nvPr>
        </p:nvSpPr>
        <p:spPr>
          <a:xfrm>
            <a:off x="152400" y="2133600"/>
            <a:ext cx="8686800" cy="2133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Scope: </a:t>
            </a:r>
            <a:r>
              <a:rPr lang="en-US" sz="2400" dirty="0"/>
              <a:t>Replace the Herring Cove Bridge and provide pedestrian accommodations.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476BE79-C28D-41F7-B3BF-4F2E148B05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332" y="2743200"/>
            <a:ext cx="2606040" cy="347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6156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3400" y="2051160"/>
            <a:ext cx="8382000" cy="4343400"/>
          </a:xfrm>
        </p:spPr>
        <p:txBody>
          <a:bodyPr>
            <a:normAutofit/>
          </a:bodyPr>
          <a:lstStyle/>
          <a:p>
            <a:pPr>
              <a:spcAft>
                <a:spcPts val="2400"/>
              </a:spcAft>
            </a:pPr>
            <a:r>
              <a:rPr lang="en-US" sz="2800" dirty="0"/>
              <a:t>Innovation evaluation</a:t>
            </a:r>
          </a:p>
          <a:p>
            <a:pPr>
              <a:spcAft>
                <a:spcPts val="2400"/>
              </a:spcAft>
            </a:pPr>
            <a:r>
              <a:rPr lang="en-US" sz="2800" dirty="0"/>
              <a:t>Risks encountered</a:t>
            </a:r>
          </a:p>
          <a:p>
            <a:pPr>
              <a:spcAft>
                <a:spcPts val="2400"/>
              </a:spcAft>
            </a:pPr>
            <a:r>
              <a:rPr lang="en-US" sz="2800" dirty="0"/>
              <a:t>Change orders &amp; claims</a:t>
            </a:r>
          </a:p>
          <a:p>
            <a:pPr>
              <a:spcAft>
                <a:spcPts val="2400"/>
              </a:spcAft>
            </a:pPr>
            <a:r>
              <a:rPr lang="en-US" sz="2800" dirty="0"/>
              <a:t>TMP vs. final costs</a:t>
            </a:r>
          </a:p>
          <a:p>
            <a:pPr>
              <a:spcAft>
                <a:spcPts val="2400"/>
              </a:spcAft>
            </a:pPr>
            <a:r>
              <a:rPr lang="en-US" sz="2800" dirty="0"/>
              <a:t>Changes to schedule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 Construction Evaluation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87291-26A7-4A02-A7B7-F468DC84C15A}" type="datetime1">
              <a:rPr lang="en-US" smtClean="0"/>
              <a:pPr/>
              <a:t>7/25/2019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Alaska DOT&amp;PF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6E02D-ED4A-4F8F-9C9A-E96094146A78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98BCB4D-FFB8-443F-80AD-5EB6D2BBF3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2566644"/>
            <a:ext cx="2926080" cy="33124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989427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E487-C24E-4871-B467-F13CDE60D72B}" type="datetime1">
              <a:rPr lang="en-US" smtClean="0"/>
              <a:pPr/>
              <a:t>7/25/2019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Alaska DOT&amp;PF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6E02D-ED4A-4F8F-9C9A-E96094146A78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57250" lvl="1" indent="-457200">
              <a:buFont typeface="Wingdings" charset="2"/>
              <a:buChar char="ü"/>
            </a:pPr>
            <a:endParaRPr lang="en-US" sz="3000" b="1" dirty="0"/>
          </a:p>
          <a:p>
            <a:pPr marL="857250" lvl="1" indent="-4572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000" dirty="0"/>
              <a:t>RFP to select CMGC began advertising July 9, 2019</a:t>
            </a:r>
          </a:p>
          <a:p>
            <a:pPr marL="857250" lvl="1" indent="-4572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000" dirty="0"/>
              <a:t>5 weeks to prepare response</a:t>
            </a:r>
          </a:p>
          <a:p>
            <a:pPr marL="859536" lvl="1" indent="-4572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3000" dirty="0"/>
              <a:t>Proposals due </a:t>
            </a:r>
            <a:r>
              <a:rPr lang="en-US" sz="3000" dirty="0">
                <a:solidFill>
                  <a:srgbClr val="000000"/>
                </a:solidFill>
              </a:rPr>
              <a:t>August 13, 2019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57250" lvl="1" indent="-4572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000" dirty="0"/>
              <a:t>CMGC selection September 2019</a:t>
            </a:r>
          </a:p>
          <a:p>
            <a:pPr marL="857250" lvl="1" indent="-4572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000" dirty="0"/>
              <a:t>Opportunities available for subcontractors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Request for Proposal</a:t>
            </a:r>
          </a:p>
        </p:txBody>
      </p:sp>
      <p:sp>
        <p:nvSpPr>
          <p:cNvPr id="7" name="Decision 3"/>
          <p:cNvSpPr/>
          <p:nvPr/>
        </p:nvSpPr>
        <p:spPr>
          <a:xfrm>
            <a:off x="304800" y="1219200"/>
            <a:ext cx="1295400" cy="914400"/>
          </a:xfrm>
          <a:prstGeom prst="flowChartDecisi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/>
                <a:cs typeface="Arial"/>
              </a:rPr>
              <a:t>RFP</a:t>
            </a:r>
          </a:p>
        </p:txBody>
      </p:sp>
    </p:spTree>
    <p:extLst>
      <p:ext uri="{BB962C8B-B14F-4D97-AF65-F5344CB8AC3E}">
        <p14:creationId xmlns:p14="http://schemas.microsoft.com/office/powerpoint/2010/main" val="16578615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E487-C24E-4871-B467-F13CDE60D72B}" type="datetime1">
              <a:rPr lang="en-US" smtClean="0"/>
              <a:pPr/>
              <a:t>7/25/2019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Alaska DOT&amp;PF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6E02D-ED4A-4F8F-9C9A-E96094146A78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" y="2362200"/>
            <a:ext cx="8991600" cy="4038600"/>
          </a:xfrm>
        </p:spPr>
        <p:txBody>
          <a:bodyPr>
            <a:normAutofit fontScale="70000" lnSpcReduction="20000"/>
          </a:bodyPr>
          <a:lstStyle/>
          <a:p>
            <a:pPr>
              <a:spcAft>
                <a:spcPts val="2400"/>
              </a:spcAft>
            </a:pPr>
            <a:r>
              <a:rPr lang="en-US" sz="2800" dirty="0"/>
              <a:t>Part A – Request for Proposal</a:t>
            </a:r>
          </a:p>
          <a:p>
            <a:pPr>
              <a:spcAft>
                <a:spcPts val="2400"/>
              </a:spcAft>
            </a:pPr>
            <a:r>
              <a:rPr lang="en-US" sz="2800" dirty="0"/>
              <a:t>Part B – Submittal Checklist</a:t>
            </a:r>
          </a:p>
          <a:p>
            <a:pPr>
              <a:spcAft>
                <a:spcPts val="2400"/>
              </a:spcAft>
            </a:pPr>
            <a:r>
              <a:rPr lang="en-US" sz="2800" dirty="0"/>
              <a:t>Part C – Evaluation Criteria</a:t>
            </a:r>
          </a:p>
          <a:p>
            <a:pPr>
              <a:spcAft>
                <a:spcPts val="2400"/>
              </a:spcAft>
            </a:pPr>
            <a:r>
              <a:rPr lang="en-US" sz="2800" dirty="0"/>
              <a:t>Part D – Proposal Form, Certification of Eligibility</a:t>
            </a:r>
          </a:p>
          <a:p>
            <a:pPr>
              <a:spcAft>
                <a:spcPts val="2400"/>
              </a:spcAft>
            </a:pPr>
            <a:r>
              <a:rPr lang="en-US" sz="2800" dirty="0"/>
              <a:t>Pre-Audit Statement</a:t>
            </a:r>
          </a:p>
          <a:p>
            <a:pPr>
              <a:spcAft>
                <a:spcPts val="2400"/>
              </a:spcAft>
            </a:pPr>
            <a:r>
              <a:rPr lang="en-US" sz="2800" dirty="0"/>
              <a:t>Indemnification and Insurance</a:t>
            </a:r>
          </a:p>
          <a:p>
            <a:pPr>
              <a:spcAft>
                <a:spcPts val="2400"/>
              </a:spcAft>
            </a:pPr>
            <a:r>
              <a:rPr lang="en-US" sz="2800" dirty="0"/>
              <a:t>Proposed Statement of Services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Request for Proposal</a:t>
            </a:r>
          </a:p>
        </p:txBody>
      </p:sp>
      <p:sp>
        <p:nvSpPr>
          <p:cNvPr id="7" name="Decision 3"/>
          <p:cNvSpPr/>
          <p:nvPr/>
        </p:nvSpPr>
        <p:spPr>
          <a:xfrm>
            <a:off x="304800" y="1219200"/>
            <a:ext cx="1295400" cy="914400"/>
          </a:xfrm>
          <a:prstGeom prst="flowChartDecisi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/>
                <a:cs typeface="Arial"/>
              </a:rPr>
              <a:t>RFP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86012A5-33CE-4B6B-A594-295C253F38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6960" y="2398347"/>
            <a:ext cx="2834640" cy="36809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012007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2209800"/>
            <a:ext cx="8991600" cy="4343400"/>
          </a:xfrm>
        </p:spPr>
        <p:txBody>
          <a:bodyPr>
            <a:normAutofit/>
          </a:bodyPr>
          <a:lstStyle/>
          <a:p>
            <a:pPr marL="347663" indent="0">
              <a:buNone/>
            </a:pPr>
            <a:r>
              <a:rPr lang="en-US" sz="2800" dirty="0"/>
              <a:t>Part C in this CMGC RFP has two sections that require responses in submitted proposals:</a:t>
            </a:r>
          </a:p>
          <a:p>
            <a:pPr marL="1143000" indent="-457200">
              <a:spcBef>
                <a:spcPts val="1200"/>
              </a:spcBef>
              <a:spcAft>
                <a:spcPts val="1200"/>
              </a:spcAft>
            </a:pPr>
            <a:r>
              <a:rPr lang="en-US" sz="2800" dirty="0"/>
              <a:t>Section I - Technical Proposal</a:t>
            </a:r>
          </a:p>
          <a:p>
            <a:pPr marL="1143000" indent="-457200">
              <a:spcBef>
                <a:spcPts val="1200"/>
              </a:spcBef>
              <a:spcAft>
                <a:spcPts val="1200"/>
              </a:spcAft>
            </a:pPr>
            <a:r>
              <a:rPr lang="en-US" sz="2800" dirty="0"/>
              <a:t>Section III – Price</a:t>
            </a:r>
          </a:p>
          <a:p>
            <a:pPr marL="804863" indent="-457200">
              <a:spcBef>
                <a:spcPts val="0"/>
              </a:spcBef>
            </a:pPr>
            <a:endParaRPr lang="en-US" sz="2800" dirty="0"/>
          </a:p>
          <a:p>
            <a:pPr marL="347663" lvl="1" indent="0">
              <a:spcBef>
                <a:spcPts val="0"/>
              </a:spcBef>
              <a:buNone/>
            </a:pPr>
            <a:r>
              <a:rPr lang="en-US" b="1" i="1" dirty="0">
                <a:solidFill>
                  <a:schemeClr val="tx2"/>
                </a:solidFill>
              </a:rPr>
              <a:t>Responses are not required for criteria with a Weight of “0”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Request for Proposal</a:t>
            </a:r>
          </a:p>
        </p:txBody>
      </p:sp>
      <p:sp>
        <p:nvSpPr>
          <p:cNvPr id="4" name="Decision 3"/>
          <p:cNvSpPr/>
          <p:nvPr/>
        </p:nvSpPr>
        <p:spPr>
          <a:xfrm>
            <a:off x="304800" y="1219200"/>
            <a:ext cx="1295400" cy="914400"/>
          </a:xfrm>
          <a:prstGeom prst="flowChartDecisi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/>
                <a:cs typeface="Arial"/>
              </a:rPr>
              <a:t>RFP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608C2-407A-4A7D-B46F-FCBA2B8DF47E}" type="datetime1">
              <a:rPr lang="en-US" smtClean="0"/>
              <a:pPr/>
              <a:t>7/25/2019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Alaska DOT&amp;PF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6E02D-ED4A-4F8F-9C9A-E96094146A78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9139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2042160"/>
            <a:ext cx="8991600" cy="4511040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  <a:buFont typeface="Arial"/>
              <a:buChar char="•"/>
              <a:tabLst>
                <a:tab pos="457200" algn="l"/>
              </a:tabLst>
            </a:pPr>
            <a:r>
              <a:rPr lang="en-US" sz="2800" dirty="0">
                <a:solidFill>
                  <a:srgbClr val="000000"/>
                </a:solidFill>
                <a:latin typeface="Arial"/>
                <a:cs typeface="Times New Roman"/>
              </a:rPr>
              <a:t>15 page maximum written narrative responding to weighted criteria</a:t>
            </a:r>
          </a:p>
          <a:p>
            <a:pPr lvl="0">
              <a:spcBef>
                <a:spcPts val="0"/>
              </a:spcBef>
              <a:buFont typeface="Arial"/>
              <a:buChar char="•"/>
              <a:tabLst>
                <a:tab pos="457200" algn="l"/>
              </a:tabLst>
            </a:pPr>
            <a:endParaRPr lang="en-US" sz="2800" dirty="0">
              <a:solidFill>
                <a:srgbClr val="000000"/>
              </a:solidFill>
              <a:latin typeface="Arial"/>
              <a:cs typeface="Times New Roman"/>
            </a:endParaRPr>
          </a:p>
          <a:p>
            <a:pPr lvl="0">
              <a:spcBef>
                <a:spcPts val="0"/>
              </a:spcBef>
              <a:buFont typeface="Arial"/>
              <a:buChar char="•"/>
              <a:tabLst>
                <a:tab pos="457200" algn="l"/>
              </a:tabLst>
            </a:pPr>
            <a:r>
              <a:rPr lang="en-US" sz="28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R</a:t>
            </a:r>
            <a:r>
              <a:rPr lang="en-US" sz="2800" dirty="0">
                <a:latin typeface="Arial"/>
                <a:ea typeface="Times New Roman"/>
                <a:cs typeface="Times New Roman"/>
              </a:rPr>
              <a:t>esponses must be specific and directly related to the Contracting Agency’s Proposed Statement of Services </a:t>
            </a:r>
            <a:r>
              <a:rPr lang="en-US" sz="2800" dirty="0">
                <a:solidFill>
                  <a:srgbClr val="000000"/>
                </a:solidFill>
              </a:rPr>
              <a:t>(Appendix B of the RFP)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00200" y="1158240"/>
            <a:ext cx="7543800" cy="82296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Part C - Section I Technical</a:t>
            </a:r>
          </a:p>
        </p:txBody>
      </p:sp>
      <p:sp>
        <p:nvSpPr>
          <p:cNvPr id="4" name="Decision 3"/>
          <p:cNvSpPr/>
          <p:nvPr/>
        </p:nvSpPr>
        <p:spPr>
          <a:xfrm>
            <a:off x="304800" y="1219200"/>
            <a:ext cx="1295400" cy="914400"/>
          </a:xfrm>
          <a:prstGeom prst="flowChartDecisi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/>
                <a:cs typeface="Arial"/>
              </a:rPr>
              <a:t>RFP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99A40-ECD3-484D-BD83-3B9329EA973D}" type="datetime1">
              <a:rPr lang="en-US" smtClean="0"/>
              <a:pPr/>
              <a:t>7/25/2019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Alaska DOT&amp;PF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6E02D-ED4A-4F8F-9C9A-E96094146A78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1064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2042160"/>
            <a:ext cx="8991600" cy="4511040"/>
          </a:xfrm>
        </p:spPr>
        <p:txBody>
          <a:bodyPr>
            <a:noAutofit/>
          </a:bodyPr>
          <a:lstStyle/>
          <a:p>
            <a:pPr lvl="0">
              <a:spcBef>
                <a:spcPts val="600"/>
              </a:spcBef>
              <a:spcAft>
                <a:spcPts val="300"/>
              </a:spcAft>
              <a:buFont typeface="Arial"/>
              <a:buChar char="•"/>
              <a:tabLst>
                <a:tab pos="457200" algn="l"/>
              </a:tabLst>
            </a:pPr>
            <a:r>
              <a:rPr lang="en-US" sz="2800" b="1" dirty="0">
                <a:solidFill>
                  <a:srgbClr val="000000"/>
                </a:solidFill>
                <a:latin typeface="Arial"/>
                <a:cs typeface="Times New Roman"/>
              </a:rPr>
              <a:t>Section I Weighted Criteria:</a:t>
            </a:r>
            <a:endParaRPr lang="en-US" sz="2800" b="1" dirty="0">
              <a:latin typeface="Times New Roman"/>
              <a:ea typeface="Times New Roman"/>
              <a:cs typeface="Times New Roman"/>
            </a:endParaRPr>
          </a:p>
          <a:p>
            <a:pPr lvl="2">
              <a:spcBef>
                <a:spcPts val="0"/>
              </a:spcBef>
              <a:spcAft>
                <a:spcPts val="800"/>
              </a:spcAft>
              <a:tabLst>
                <a:tab pos="1371600" algn="l"/>
              </a:tabLst>
            </a:pPr>
            <a:r>
              <a:rPr lang="en-US" dirty="0">
                <a:solidFill>
                  <a:srgbClr val="000000"/>
                </a:solidFill>
                <a:latin typeface="Arial"/>
              </a:rPr>
              <a:t>Project Approach (20% weight)</a:t>
            </a:r>
            <a:endParaRPr lang="en-US" dirty="0">
              <a:latin typeface="Times New Roman"/>
              <a:ea typeface="Times New Roman"/>
            </a:endParaRPr>
          </a:p>
          <a:p>
            <a:pPr lvl="2">
              <a:spcBef>
                <a:spcPts val="0"/>
              </a:spcBef>
              <a:spcAft>
                <a:spcPts val="800"/>
              </a:spcAft>
              <a:tabLst>
                <a:tab pos="1371600" algn="l"/>
              </a:tabLst>
            </a:pPr>
            <a:r>
              <a:rPr lang="en-US" dirty="0">
                <a:solidFill>
                  <a:srgbClr val="000000"/>
                </a:solidFill>
                <a:latin typeface="Arial"/>
              </a:rPr>
              <a:t>Risk Management (10% weight)</a:t>
            </a:r>
            <a:endParaRPr lang="en-US" dirty="0">
              <a:latin typeface="Times New Roman"/>
              <a:ea typeface="Times New Roman"/>
            </a:endParaRPr>
          </a:p>
          <a:p>
            <a:pPr lvl="2">
              <a:spcBef>
                <a:spcPts val="0"/>
              </a:spcBef>
              <a:spcAft>
                <a:spcPts val="800"/>
              </a:spcAft>
              <a:tabLst>
                <a:tab pos="1371600" algn="l"/>
              </a:tabLst>
            </a:pPr>
            <a:r>
              <a:rPr lang="en-US" dirty="0">
                <a:solidFill>
                  <a:srgbClr val="000000"/>
                </a:solidFill>
                <a:latin typeface="Arial"/>
              </a:rPr>
              <a:t>Innovation (15% weight)</a:t>
            </a:r>
            <a:endParaRPr lang="en-US" dirty="0">
              <a:latin typeface="Times New Roman"/>
              <a:ea typeface="Times New Roman"/>
            </a:endParaRPr>
          </a:p>
          <a:p>
            <a:pPr lvl="2">
              <a:spcBef>
                <a:spcPts val="0"/>
              </a:spcBef>
              <a:spcAft>
                <a:spcPts val="800"/>
              </a:spcAft>
              <a:tabLst>
                <a:tab pos="1371600" algn="l"/>
              </a:tabLst>
            </a:pPr>
            <a:r>
              <a:rPr lang="en-US" dirty="0">
                <a:solidFill>
                  <a:srgbClr val="000000"/>
                </a:solidFill>
                <a:latin typeface="Arial"/>
              </a:rPr>
              <a:t>Partnering &amp; Claims Mitigation (5% weight)</a:t>
            </a:r>
          </a:p>
          <a:p>
            <a:pPr lvl="2">
              <a:spcBef>
                <a:spcPts val="0"/>
              </a:spcBef>
              <a:spcAft>
                <a:spcPts val="800"/>
              </a:spcAft>
              <a:tabLst>
                <a:tab pos="1371600" algn="l"/>
              </a:tabLst>
            </a:pPr>
            <a:r>
              <a:rPr lang="en-US" dirty="0">
                <a:solidFill>
                  <a:srgbClr val="000000"/>
                </a:solidFill>
                <a:latin typeface="Arial"/>
              </a:rPr>
              <a:t>Proposed Staff (10% weight)</a:t>
            </a:r>
            <a:endParaRPr lang="en-US" dirty="0">
              <a:latin typeface="Times New Roman"/>
              <a:ea typeface="Times New Roman"/>
            </a:endParaRPr>
          </a:p>
          <a:p>
            <a:pPr lvl="2">
              <a:spcBef>
                <a:spcPts val="0"/>
              </a:spcBef>
              <a:spcAft>
                <a:spcPts val="800"/>
              </a:spcAft>
              <a:tabLst>
                <a:tab pos="1371600" algn="l"/>
              </a:tabLst>
            </a:pPr>
            <a:r>
              <a:rPr lang="en-US" dirty="0">
                <a:solidFill>
                  <a:srgbClr val="000000"/>
                </a:solidFill>
                <a:latin typeface="Arial"/>
              </a:rPr>
              <a:t>Management (5% weight)</a:t>
            </a:r>
          </a:p>
          <a:p>
            <a:pPr lvl="2">
              <a:spcBef>
                <a:spcPts val="0"/>
              </a:spcBef>
              <a:spcAft>
                <a:spcPts val="800"/>
              </a:spcAft>
              <a:tabLst>
                <a:tab pos="1371600" algn="l"/>
              </a:tabLst>
            </a:pPr>
            <a:r>
              <a:rPr lang="en-US" dirty="0">
                <a:solidFill>
                  <a:srgbClr val="000000"/>
                </a:solidFill>
                <a:latin typeface="Arial"/>
              </a:rPr>
              <a:t>Past Performance (10% weight)</a:t>
            </a:r>
            <a:endParaRPr lang="en-US" dirty="0">
              <a:latin typeface="Times New Roman"/>
              <a:ea typeface="Times New Roman"/>
            </a:endParaRPr>
          </a:p>
          <a:p>
            <a:pPr lvl="2">
              <a:spcBef>
                <a:spcPts val="0"/>
              </a:spcBef>
              <a:spcAft>
                <a:spcPts val="800"/>
              </a:spcAft>
              <a:tabLst>
                <a:tab pos="1371600" algn="l"/>
              </a:tabLst>
            </a:pPr>
            <a:r>
              <a:rPr lang="en-US" dirty="0">
                <a:solidFill>
                  <a:srgbClr val="000000"/>
                </a:solidFill>
                <a:latin typeface="Arial"/>
              </a:rPr>
              <a:t>Approach to Fee and Price (10% weight)</a:t>
            </a:r>
            <a:endParaRPr lang="en-US" dirty="0">
              <a:latin typeface="Times New Roman"/>
              <a:ea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00200" y="1158240"/>
            <a:ext cx="7543800" cy="82296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Part C - Section I Technical</a:t>
            </a:r>
          </a:p>
        </p:txBody>
      </p:sp>
      <p:sp>
        <p:nvSpPr>
          <p:cNvPr id="4" name="Decision 3"/>
          <p:cNvSpPr/>
          <p:nvPr/>
        </p:nvSpPr>
        <p:spPr>
          <a:xfrm>
            <a:off x="304800" y="1219200"/>
            <a:ext cx="1295400" cy="914400"/>
          </a:xfrm>
          <a:prstGeom prst="flowChartDecisi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/>
                <a:cs typeface="Arial"/>
              </a:rPr>
              <a:t>RFP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99A40-ECD3-484D-BD83-3B9329EA973D}" type="datetime1">
              <a:rPr lang="en-US" smtClean="0"/>
              <a:pPr/>
              <a:t>7/25/2019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Alaska DOT&amp;PF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6E02D-ED4A-4F8F-9C9A-E96094146A78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4959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2209799"/>
            <a:ext cx="8991600" cy="3241875"/>
          </a:xfrm>
        </p:spPr>
        <p:txBody>
          <a:bodyPr>
            <a:normAutofit fontScale="92500" lnSpcReduction="20000"/>
          </a:bodyPr>
          <a:lstStyle/>
          <a:p>
            <a:pPr lvl="0">
              <a:spcBef>
                <a:spcPts val="0"/>
              </a:spcBef>
              <a:buFont typeface="Arial"/>
              <a:buChar char="•"/>
              <a:tabLst>
                <a:tab pos="457200" algn="l"/>
              </a:tabLst>
            </a:pPr>
            <a:r>
              <a:rPr lang="en-US" sz="2800" b="1" dirty="0">
                <a:solidFill>
                  <a:srgbClr val="000000"/>
                </a:solidFill>
                <a:latin typeface="Arial"/>
              </a:rPr>
              <a:t>Labor Billing Rates (5% weight):</a:t>
            </a:r>
            <a:endParaRPr lang="en-US" sz="2800" b="1" dirty="0">
              <a:latin typeface="Times New Roman"/>
              <a:ea typeface="Times New Roman"/>
            </a:endParaRPr>
          </a:p>
          <a:p>
            <a:pPr lvl="2">
              <a:spcBef>
                <a:spcPts val="600"/>
              </a:spcBef>
              <a:spcAft>
                <a:spcPts val="800"/>
              </a:spcAft>
              <a:buFont typeface="Arial"/>
              <a:buChar char="•"/>
              <a:tabLst>
                <a:tab pos="1371600" algn="l"/>
              </a:tabLst>
            </a:pPr>
            <a:r>
              <a:rPr lang="en-US" sz="2200" dirty="0">
                <a:solidFill>
                  <a:srgbClr val="000000"/>
                </a:solidFill>
                <a:latin typeface="Arial"/>
                <a:cs typeface="Times New Roman"/>
              </a:rPr>
              <a:t>Contract Management - 10% of total labor effort</a:t>
            </a:r>
            <a:endParaRPr lang="en-US" sz="2200" dirty="0">
              <a:latin typeface="Times New Roman"/>
              <a:ea typeface="Times New Roman"/>
              <a:cs typeface="Times New Roman"/>
            </a:endParaRPr>
          </a:p>
          <a:p>
            <a:pPr lvl="2">
              <a:spcBef>
                <a:spcPts val="600"/>
              </a:spcBef>
              <a:spcAft>
                <a:spcPts val="800"/>
              </a:spcAft>
              <a:buFont typeface="Arial"/>
              <a:buChar char="•"/>
              <a:tabLst>
                <a:tab pos="1371600" algn="l"/>
              </a:tabLst>
            </a:pPr>
            <a:r>
              <a:rPr lang="en-US" sz="2200" dirty="0">
                <a:solidFill>
                  <a:srgbClr val="000000"/>
                </a:solidFill>
                <a:latin typeface="Arial"/>
                <a:cs typeface="Times New Roman"/>
              </a:rPr>
              <a:t>Project Management - 25% of total labor effort</a:t>
            </a:r>
            <a:endParaRPr lang="en-US" sz="2200" dirty="0">
              <a:latin typeface="Times New Roman"/>
              <a:ea typeface="Times New Roman"/>
              <a:cs typeface="Times New Roman"/>
            </a:endParaRPr>
          </a:p>
          <a:p>
            <a:pPr lvl="2">
              <a:spcBef>
                <a:spcPts val="600"/>
              </a:spcBef>
              <a:spcAft>
                <a:spcPts val="800"/>
              </a:spcAft>
              <a:buFont typeface="Arial"/>
              <a:buChar char="•"/>
              <a:tabLst>
                <a:tab pos="1371600" algn="l"/>
              </a:tabLst>
            </a:pPr>
            <a:r>
              <a:rPr lang="en-US" sz="2200" dirty="0">
                <a:solidFill>
                  <a:srgbClr val="000000"/>
                </a:solidFill>
                <a:latin typeface="Arial"/>
                <a:cs typeface="Times New Roman"/>
              </a:rPr>
              <a:t>Project Superintendent - 25% of total labor effort</a:t>
            </a:r>
            <a:endParaRPr lang="en-US" sz="2200" dirty="0">
              <a:latin typeface="Times New Roman"/>
              <a:ea typeface="Times New Roman"/>
              <a:cs typeface="Times New Roman"/>
            </a:endParaRPr>
          </a:p>
          <a:p>
            <a:pPr lvl="2">
              <a:spcBef>
                <a:spcPts val="600"/>
              </a:spcBef>
              <a:spcAft>
                <a:spcPts val="800"/>
              </a:spcAft>
              <a:buFont typeface="Arial"/>
              <a:buChar char="•"/>
              <a:tabLst>
                <a:tab pos="1371600" algn="l"/>
              </a:tabLst>
            </a:pPr>
            <a:r>
              <a:rPr lang="en-US" sz="2200" dirty="0">
                <a:solidFill>
                  <a:srgbClr val="000000"/>
                </a:solidFill>
                <a:latin typeface="Arial"/>
                <a:cs typeface="Times New Roman"/>
              </a:rPr>
              <a:t>Cost Estimating - 25% of total labor effort</a:t>
            </a:r>
          </a:p>
          <a:p>
            <a:pPr lvl="2">
              <a:spcBef>
                <a:spcPts val="600"/>
              </a:spcBef>
              <a:spcAft>
                <a:spcPts val="800"/>
              </a:spcAft>
              <a:buFont typeface="Arial"/>
              <a:buChar char="•"/>
              <a:tabLst>
                <a:tab pos="1371600" algn="l"/>
              </a:tabLst>
            </a:pPr>
            <a:r>
              <a:rPr lang="en-US" sz="2200" dirty="0">
                <a:solidFill>
                  <a:srgbClr val="000000"/>
                </a:solidFill>
                <a:latin typeface="Arial"/>
                <a:cs typeface="Times New Roman"/>
              </a:rPr>
              <a:t>Scheduling </a:t>
            </a:r>
            <a:r>
              <a:rPr lang="en-US" sz="2200">
                <a:solidFill>
                  <a:srgbClr val="000000"/>
                </a:solidFill>
                <a:latin typeface="Arial"/>
                <a:cs typeface="Times New Roman"/>
              </a:rPr>
              <a:t>- 15</a:t>
            </a:r>
            <a:r>
              <a:rPr lang="en-US" sz="2200" dirty="0">
                <a:solidFill>
                  <a:srgbClr val="000000"/>
                </a:solidFill>
                <a:latin typeface="Arial"/>
                <a:cs typeface="Times New Roman"/>
              </a:rPr>
              <a:t>% of total labor effort</a:t>
            </a:r>
            <a:endParaRPr lang="en-US" sz="2200" dirty="0">
              <a:latin typeface="Times New Roman"/>
              <a:ea typeface="Times New Roman"/>
              <a:cs typeface="Times New Roman"/>
            </a:endParaRPr>
          </a:p>
          <a:p>
            <a:pPr marL="914400" lvl="2" indent="0">
              <a:buNone/>
            </a:pPr>
            <a:endParaRPr lang="en-US" sz="900" dirty="0"/>
          </a:p>
          <a:p>
            <a:pPr marL="914400" lvl="2" indent="0">
              <a:buNone/>
            </a:pPr>
            <a:r>
              <a:rPr lang="en-US" sz="2000" dirty="0"/>
              <a:t>Response will be scored as follows except the </a:t>
            </a:r>
            <a:r>
              <a:rPr lang="en-US" sz="2000" b="1" i="1" dirty="0"/>
              <a:t>score will be zero if a rate for each listed function is not provided by an Offeror</a:t>
            </a:r>
            <a:r>
              <a:rPr lang="en-US" sz="2000" dirty="0"/>
              <a:t>:</a:t>
            </a:r>
          </a:p>
          <a:p>
            <a:pPr marL="914400" lvl="2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00200" y="1158240"/>
            <a:ext cx="7543800" cy="822960"/>
          </a:xfrm>
        </p:spPr>
        <p:txBody>
          <a:bodyPr/>
          <a:lstStyle/>
          <a:p>
            <a:pPr algn="l"/>
            <a:r>
              <a:rPr lang="en-US" dirty="0"/>
              <a:t>Part C - Section III Price</a:t>
            </a:r>
          </a:p>
        </p:txBody>
      </p:sp>
      <p:sp>
        <p:nvSpPr>
          <p:cNvPr id="4" name="Decision 3"/>
          <p:cNvSpPr/>
          <p:nvPr/>
        </p:nvSpPr>
        <p:spPr>
          <a:xfrm>
            <a:off x="304800" y="1219200"/>
            <a:ext cx="1295400" cy="914400"/>
          </a:xfrm>
          <a:prstGeom prst="flowChartDecisi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/>
                <a:cs typeface="Arial"/>
              </a:rPr>
              <a:t>RFP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C748-58F4-4BAE-BE16-5F7FA6F4438C}" type="datetime1">
              <a:rPr lang="en-US" smtClean="0"/>
              <a:pPr/>
              <a:t>7/25/2019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Alaska DOT&amp;PF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6E02D-ED4A-4F8F-9C9A-E96094146A78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1600" y="5416232"/>
            <a:ext cx="6134100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6194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2209799"/>
            <a:ext cx="8915400" cy="4238625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  <a:buFont typeface="Arial"/>
              <a:buChar char="•"/>
              <a:tabLst>
                <a:tab pos="457200" algn="l"/>
              </a:tabLst>
            </a:pPr>
            <a:r>
              <a:rPr lang="en-US" sz="2000" dirty="0">
                <a:solidFill>
                  <a:srgbClr val="000000"/>
                </a:solidFill>
                <a:latin typeface="Arial"/>
                <a:cs typeface="Times New Roman"/>
              </a:rPr>
              <a:t>Total Price Proposal (10% weight):</a:t>
            </a:r>
            <a:endParaRPr lang="en-US" sz="2000" dirty="0">
              <a:latin typeface="Times New Roman"/>
              <a:ea typeface="Times New Roman"/>
              <a:cs typeface="Times New Roman"/>
            </a:endParaRPr>
          </a:p>
          <a:p>
            <a:pPr marL="914400" lvl="2">
              <a:spcBef>
                <a:spcPts val="0"/>
              </a:spcBef>
              <a:buFont typeface="Arial"/>
              <a:buChar char="•"/>
              <a:tabLst>
                <a:tab pos="1371600" algn="l"/>
              </a:tabLst>
            </a:pPr>
            <a:r>
              <a:rPr lang="en-US" sz="2000" dirty="0">
                <a:solidFill>
                  <a:srgbClr val="000000"/>
                </a:solidFill>
                <a:latin typeface="Arial"/>
                <a:cs typeface="Times New Roman"/>
              </a:rPr>
              <a:t>Fee expressed as a percentage and consists of </a:t>
            </a:r>
            <a:r>
              <a:rPr lang="en-US" sz="2000" b="1" dirty="0">
                <a:solidFill>
                  <a:srgbClr val="000000"/>
                </a:solidFill>
                <a:latin typeface="Arial"/>
                <a:cs typeface="Times New Roman"/>
              </a:rPr>
              <a:t>overhead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Times New Roman"/>
              </a:rPr>
              <a:t>, </a:t>
            </a:r>
            <a:r>
              <a:rPr lang="en-US" sz="2000" b="1" dirty="0">
                <a:solidFill>
                  <a:srgbClr val="000000"/>
                </a:solidFill>
                <a:latin typeface="Arial"/>
                <a:cs typeface="Times New Roman"/>
              </a:rPr>
              <a:t>profit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Times New Roman"/>
              </a:rPr>
              <a:t>, and </a:t>
            </a:r>
            <a:r>
              <a:rPr lang="en-US" sz="2000" b="1" dirty="0">
                <a:solidFill>
                  <a:srgbClr val="000000"/>
                </a:solidFill>
                <a:latin typeface="Arial"/>
                <a:cs typeface="Times New Roman"/>
              </a:rPr>
              <a:t>any other applicable indirect costs</a:t>
            </a:r>
            <a:endParaRPr lang="en-US" sz="2000" dirty="0">
              <a:latin typeface="Times New Roman"/>
              <a:ea typeface="Times New Roman"/>
              <a:cs typeface="Times New Roman"/>
            </a:endParaRPr>
          </a:p>
          <a:p>
            <a:pPr marL="914400" lvl="2">
              <a:spcBef>
                <a:spcPts val="0"/>
              </a:spcBef>
              <a:buFont typeface="Arial"/>
              <a:buChar char="•"/>
              <a:tabLst>
                <a:tab pos="1371600" algn="l"/>
              </a:tabLst>
            </a:pPr>
            <a:r>
              <a:rPr lang="en-US" sz="2000" dirty="0">
                <a:solidFill>
                  <a:srgbClr val="000000"/>
                </a:solidFill>
                <a:latin typeface="Arial"/>
                <a:cs typeface="Times New Roman"/>
              </a:rPr>
              <a:t>Profit does not need to be identified separately</a:t>
            </a:r>
            <a:endParaRPr lang="en-US" sz="2000" dirty="0">
              <a:latin typeface="Times New Roman"/>
              <a:ea typeface="Times New Roman"/>
              <a:cs typeface="Times New Roman"/>
            </a:endParaRPr>
          </a:p>
          <a:p>
            <a:pPr marL="914400" lvl="2">
              <a:spcBef>
                <a:spcPts val="0"/>
              </a:spcBef>
              <a:buFont typeface="Arial"/>
              <a:buChar char="•"/>
              <a:tabLst>
                <a:tab pos="1371600" algn="l"/>
              </a:tabLst>
            </a:pPr>
            <a:r>
              <a:rPr lang="en-US" sz="2000" dirty="0">
                <a:solidFill>
                  <a:srgbClr val="000000"/>
                </a:solidFill>
                <a:latin typeface="Arial"/>
                <a:cs typeface="Times New Roman"/>
              </a:rPr>
              <a:t>Combine all three components to form a single fee percentage</a:t>
            </a:r>
            <a:endParaRPr lang="en-US" sz="2000" dirty="0">
              <a:latin typeface="Times New Roman"/>
              <a:ea typeface="Times New Roman"/>
              <a:cs typeface="Times New Roman"/>
            </a:endParaRPr>
          </a:p>
          <a:p>
            <a:pPr marL="914400" lvl="2">
              <a:spcBef>
                <a:spcPts val="0"/>
              </a:spcBef>
              <a:buFont typeface="Arial"/>
              <a:buChar char="•"/>
              <a:tabLst>
                <a:tab pos="1371600" algn="l"/>
              </a:tabLst>
            </a:pPr>
            <a:r>
              <a:rPr lang="en-US" sz="2000" dirty="0">
                <a:solidFill>
                  <a:srgbClr val="000000"/>
                </a:solidFill>
                <a:latin typeface="Arial"/>
                <a:cs typeface="Times New Roman"/>
              </a:rPr>
              <a:t>Applied to all work directly performed by the prime contractor</a:t>
            </a:r>
            <a:endParaRPr lang="en-US" sz="2000" dirty="0">
              <a:latin typeface="Times New Roman"/>
              <a:ea typeface="Times New Roman"/>
              <a:cs typeface="Times New Roman"/>
            </a:endParaRPr>
          </a:p>
          <a:p>
            <a:pPr marL="914400" lvl="2">
              <a:spcBef>
                <a:spcPts val="0"/>
              </a:spcBef>
              <a:buFont typeface="Arial"/>
              <a:buChar char="•"/>
              <a:tabLst>
                <a:tab pos="1371600" algn="l"/>
              </a:tabLst>
            </a:pPr>
            <a:r>
              <a:rPr lang="en-US" sz="2000" dirty="0">
                <a:solidFill>
                  <a:srgbClr val="000000"/>
                </a:solidFill>
                <a:latin typeface="Arial"/>
                <a:cs typeface="Times New Roman"/>
              </a:rPr>
              <a:t>A 5% fee (not the proposed fee) will be allowed for the Prime Contractor on subcontractor work or subcontractor-supplied materials</a:t>
            </a:r>
            <a:endParaRPr lang="en-US" sz="2000" dirty="0">
              <a:latin typeface="Times New Roman"/>
              <a:ea typeface="Times New Roman"/>
              <a:cs typeface="Times New Roman"/>
            </a:endParaRPr>
          </a:p>
          <a:p>
            <a:pPr marL="914400" lvl="2">
              <a:spcBef>
                <a:spcPts val="0"/>
              </a:spcBef>
              <a:buFont typeface="Arial"/>
              <a:buChar char="•"/>
              <a:tabLst>
                <a:tab pos="1371600" algn="l"/>
              </a:tabLst>
            </a:pPr>
            <a:r>
              <a:rPr lang="en-US" sz="2000" dirty="0">
                <a:solidFill>
                  <a:srgbClr val="000000"/>
                </a:solidFill>
                <a:latin typeface="Arial"/>
                <a:cs typeface="Times New Roman"/>
              </a:rPr>
              <a:t>Joint ventures or prime/subcontractor partnerships will be treated as one entity and entitled to the proposed fee</a:t>
            </a:r>
            <a:endParaRPr lang="en-US" sz="2000" dirty="0"/>
          </a:p>
          <a:p>
            <a:pPr marL="0" lvl="2" indent="0">
              <a:spcBef>
                <a:spcPts val="1000"/>
              </a:spcBef>
              <a:buNone/>
            </a:pPr>
            <a:r>
              <a:rPr lang="en-US" sz="2000" dirty="0"/>
              <a:t>Response will be</a:t>
            </a:r>
          </a:p>
          <a:p>
            <a:pPr marL="0" lvl="2" indent="0">
              <a:spcBef>
                <a:spcPts val="0"/>
              </a:spcBef>
              <a:buNone/>
            </a:pPr>
            <a:r>
              <a:rPr lang="en-US" sz="2000" dirty="0"/>
              <a:t>scored as follows: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00200" y="1158240"/>
            <a:ext cx="7543800" cy="82296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Part C - Section III Price</a:t>
            </a:r>
          </a:p>
        </p:txBody>
      </p:sp>
      <p:sp>
        <p:nvSpPr>
          <p:cNvPr id="4" name="Decision 3"/>
          <p:cNvSpPr/>
          <p:nvPr/>
        </p:nvSpPr>
        <p:spPr>
          <a:xfrm>
            <a:off x="304800" y="1219200"/>
            <a:ext cx="1295400" cy="914400"/>
          </a:xfrm>
          <a:prstGeom prst="flowChartDecisi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/>
                <a:cs typeface="Arial"/>
              </a:rPr>
              <a:t>RFP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C748-58F4-4BAE-BE16-5F7FA6F4438C}" type="datetime1">
              <a:rPr lang="en-US" smtClean="0"/>
              <a:pPr/>
              <a:t>7/25/2019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Alaska DOT&amp;PF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6E02D-ED4A-4F8F-9C9A-E96094146A78}" type="slidenum">
              <a:rPr lang="en-US" smtClean="0"/>
              <a:pPr/>
              <a:t>37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8400" y="5486400"/>
            <a:ext cx="5838825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2129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2209800"/>
            <a:ext cx="8991600" cy="4343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>
                <a:solidFill>
                  <a:srgbClr val="000000"/>
                </a:solidFill>
              </a:rPr>
              <a:t>State of Alaska is </a:t>
            </a:r>
            <a:r>
              <a:rPr lang="en-US" sz="4000" u="sng" dirty="0">
                <a:solidFill>
                  <a:srgbClr val="000000"/>
                </a:solidFill>
              </a:rPr>
              <a:t>Race Neutral</a:t>
            </a:r>
            <a:r>
              <a:rPr lang="en-US" sz="4000" dirty="0">
                <a:solidFill>
                  <a:srgbClr val="000000"/>
                </a:solidFill>
              </a:rPr>
              <a:t> for Federal Highway Administration funded Projects. </a:t>
            </a:r>
          </a:p>
          <a:p>
            <a:pPr marL="400050" lvl="1" indent="0">
              <a:buNone/>
            </a:pPr>
            <a:endParaRPr lang="en-US" i="1" dirty="0">
              <a:solidFill>
                <a:srgbClr val="000000"/>
              </a:solidFill>
            </a:endParaRPr>
          </a:p>
          <a:p>
            <a:pPr marL="400050" lvl="1" indent="0">
              <a:buNone/>
            </a:pPr>
            <a:r>
              <a:rPr lang="en-US" i="1" dirty="0">
                <a:solidFill>
                  <a:srgbClr val="000000"/>
                </a:solidFill>
              </a:rPr>
              <a:t>Contractors are encouraged to use DBEs to ensure ADOT&amp;PF meets its overall DBE utilization program goal of 8.83% to maintain Race-Neutral status.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Opportunities for DBE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705B2-9E11-4E28-9632-B9EDF35CFF58}" type="datetime1">
              <a:rPr lang="en-US" smtClean="0"/>
              <a:pPr/>
              <a:t>7/25/2019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Alaska DOT&amp;PF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6E02D-ED4A-4F8F-9C9A-E96094146A78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7" name="Decision 3">
            <a:extLst>
              <a:ext uri="{FF2B5EF4-FFF2-40B4-BE49-F238E27FC236}">
                <a16:creationId xmlns:a16="http://schemas.microsoft.com/office/drawing/2014/main" id="{62F2CCC1-D7B4-49B9-B224-3F4976AC819F}"/>
              </a:ext>
            </a:extLst>
          </p:cNvPr>
          <p:cNvSpPr/>
          <p:nvPr/>
        </p:nvSpPr>
        <p:spPr>
          <a:xfrm>
            <a:off x="304800" y="1219200"/>
            <a:ext cx="1295400" cy="914400"/>
          </a:xfrm>
          <a:prstGeom prst="flowChartDecisi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/>
                <a:cs typeface="Arial"/>
              </a:rPr>
              <a:t>RFP</a:t>
            </a:r>
          </a:p>
        </p:txBody>
      </p:sp>
    </p:spTree>
    <p:extLst>
      <p:ext uri="{BB962C8B-B14F-4D97-AF65-F5344CB8AC3E}">
        <p14:creationId xmlns:p14="http://schemas.microsoft.com/office/powerpoint/2010/main" val="4137659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2209800"/>
            <a:ext cx="8991600" cy="43434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800" dirty="0"/>
              <a:t>Q&amp;A will be posted on the RFP website as supplemental information through an addendum to the RFP: </a:t>
            </a:r>
          </a:p>
          <a:p>
            <a:pPr marL="1143000" lvl="1">
              <a:spcBef>
                <a:spcPts val="0"/>
              </a:spcBef>
              <a:spcAft>
                <a:spcPts val="2400"/>
              </a:spcAft>
            </a:pPr>
            <a:r>
              <a:rPr lang="en-US" dirty="0"/>
              <a:t>May need to re-download Zip File to get supplemental information 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2800" dirty="0"/>
              <a:t>Only those listed on the RFP holders list will be notified of addenda (Please Register)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158240"/>
            <a:ext cx="9144000" cy="822960"/>
          </a:xfrm>
        </p:spPr>
        <p:txBody>
          <a:bodyPr/>
          <a:lstStyle/>
          <a:p>
            <a:r>
              <a:rPr lang="en-US" dirty="0"/>
              <a:t>Q&amp;A and Addenda</a:t>
            </a:r>
          </a:p>
        </p:txBody>
      </p:sp>
      <p:sp>
        <p:nvSpPr>
          <p:cNvPr id="4" name="Decision 3"/>
          <p:cNvSpPr/>
          <p:nvPr/>
        </p:nvSpPr>
        <p:spPr>
          <a:xfrm>
            <a:off x="304800" y="1219200"/>
            <a:ext cx="1295400" cy="914400"/>
          </a:xfrm>
          <a:prstGeom prst="flowChartDecisi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/>
                <a:cs typeface="Arial"/>
              </a:rPr>
              <a:t>RFP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C748-58F4-4BAE-BE16-5F7FA6F4438C}" type="datetime1">
              <a:rPr lang="en-US" smtClean="0"/>
              <a:pPr/>
              <a:t>7/25/2019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Alaska DOT&amp;PF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6E02D-ED4A-4F8F-9C9A-E96094146A78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517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5FF16-9AB1-4C0B-9B3F-ACAC6879810E}" type="datetime1">
              <a:rPr lang="en-US" smtClean="0"/>
              <a:pPr/>
              <a:t>7/25/2019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Alaska DOT&amp;PF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6E02D-ED4A-4F8F-9C9A-E96094146A7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154405" y="2057400"/>
            <a:ext cx="8835189" cy="3962400"/>
          </a:xfrm>
        </p:spPr>
        <p:txBody>
          <a:bodyPr>
            <a:noAutofit/>
          </a:bodyPr>
          <a:lstStyle/>
          <a:p>
            <a:pPr marL="460375" indent="-457200">
              <a:lnSpc>
                <a:spcPct val="120000"/>
              </a:lnSpc>
              <a:spcBef>
                <a:spcPts val="600"/>
              </a:spcBef>
            </a:pPr>
            <a:r>
              <a:rPr lang="en-US" sz="3100" dirty="0"/>
              <a:t>The Herring Cove Bridge is structurally deficient</a:t>
            </a:r>
          </a:p>
          <a:p>
            <a:pPr marL="460375" indent="-457200">
              <a:lnSpc>
                <a:spcPct val="120000"/>
              </a:lnSpc>
              <a:spcBef>
                <a:spcPts val="600"/>
              </a:spcBef>
            </a:pPr>
            <a:r>
              <a:rPr lang="en-US" sz="3200" dirty="0"/>
              <a:t>Herring Cove is an environmentally rich ecological habit</a:t>
            </a:r>
          </a:p>
          <a:p>
            <a:pPr marL="460375" indent="-457200">
              <a:lnSpc>
                <a:spcPct val="120000"/>
              </a:lnSpc>
              <a:spcBef>
                <a:spcPts val="600"/>
              </a:spcBef>
            </a:pPr>
            <a:r>
              <a:rPr lang="en-US" sz="3100" dirty="0"/>
              <a:t>Non-motorized users frequent the area to view wildlife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Need</a:t>
            </a:r>
          </a:p>
        </p:txBody>
      </p:sp>
    </p:spTree>
    <p:extLst>
      <p:ext uri="{BB962C8B-B14F-4D97-AF65-F5344CB8AC3E}">
        <p14:creationId xmlns:p14="http://schemas.microsoft.com/office/powerpoint/2010/main" val="246652364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2149475"/>
            <a:ext cx="8991600" cy="43434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Project Manager</a:t>
            </a:r>
          </a:p>
          <a:p>
            <a:pPr marL="1257300" lvl="3" indent="0">
              <a:buNone/>
            </a:pPr>
            <a:r>
              <a:rPr lang="en-US" dirty="0"/>
              <a:t>Bran Pollard, P.E., ADOT&amp;PF Design</a:t>
            </a:r>
          </a:p>
          <a:p>
            <a:pPr marL="1257300" lvl="3" indent="0">
              <a:buNone/>
            </a:pPr>
            <a:r>
              <a:rPr lang="en-US" dirty="0"/>
              <a:t>Tel: 907-465-4526</a:t>
            </a:r>
          </a:p>
          <a:p>
            <a:pPr marL="1257300" lvl="3" indent="0">
              <a:buNone/>
            </a:pPr>
            <a:r>
              <a:rPr lang="en-US" dirty="0"/>
              <a:t>E-mail: </a:t>
            </a:r>
            <a:r>
              <a:rPr lang="en-US" u="sng" dirty="0">
                <a:solidFill>
                  <a:srgbClr val="3333FF"/>
                </a:solidFill>
              </a:rPr>
              <a:t>bran.pollard@alaska.gov</a:t>
            </a:r>
          </a:p>
          <a:p>
            <a:pPr marL="1257300" lvl="3" indent="0">
              <a:buNone/>
            </a:pPr>
            <a:r>
              <a:rPr lang="en-US" dirty="0"/>
              <a:t>Fax: 907-465-1763</a:t>
            </a:r>
          </a:p>
          <a:p>
            <a:pPr marL="1257300" lvl="3" indent="0">
              <a:buNone/>
            </a:pPr>
            <a:r>
              <a:rPr lang="en-US" dirty="0"/>
              <a:t>TDD: 800-770-8973</a:t>
            </a:r>
          </a:p>
          <a:p>
            <a:pPr marL="1257300" lvl="3" indent="0">
              <a:buNone/>
            </a:pPr>
            <a:endParaRPr lang="en-US" dirty="0"/>
          </a:p>
          <a:p>
            <a:r>
              <a:rPr lang="en-US" dirty="0"/>
              <a:t>Project Web site: </a:t>
            </a:r>
          </a:p>
          <a:p>
            <a:pPr marL="800100" lvl="2" indent="0">
              <a:buNone/>
            </a:pPr>
            <a:r>
              <a:rPr lang="en-US" dirty="0">
                <a:hlinkClick r:id="rId3"/>
              </a:rPr>
              <a:t>http://dot.alaska.gov/sereg/projects/herring-cove/index.shtml</a:t>
            </a:r>
            <a:endParaRPr lang="en-US" dirty="0"/>
          </a:p>
          <a:p>
            <a:pPr marL="800100" lvl="2" indent="0">
              <a:buNone/>
            </a:pPr>
            <a:endParaRPr lang="en-US" dirty="0"/>
          </a:p>
          <a:p>
            <a:r>
              <a:rPr lang="en-US" dirty="0"/>
              <a:t>Procurement Web Site: </a:t>
            </a:r>
          </a:p>
          <a:p>
            <a:pPr marL="800100" lvl="2" indent="0">
              <a:buNone/>
            </a:pPr>
            <a:r>
              <a:rPr lang="en-US" dirty="0">
                <a:hlinkClick r:id="rId4"/>
              </a:rPr>
              <a:t>http://dot.alaska.gov/rfpmgr/lg.cfm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more information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DDDF6-328F-4008-8B92-B1FCFD6353EB}" type="datetime1">
              <a:rPr lang="en-US" smtClean="0"/>
              <a:pPr/>
              <a:t>7/25/2019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Alaska DOT&amp;PF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6E02D-ED4A-4F8F-9C9A-E96094146A78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5957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43100" y="2209800"/>
            <a:ext cx="5105400" cy="16002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How can we help you provide the best proposal to ADOT&amp;PF?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78AFA-61C9-4579-AEF9-BEF4C07FB2BC}" type="datetime1">
              <a:rPr lang="en-US" smtClean="0"/>
              <a:pPr/>
              <a:t>7/25/2019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Alaska DOT&amp;PF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6E02D-ED4A-4F8F-9C9A-E96094146A78}" type="slidenum">
              <a:rPr lang="en-US" smtClean="0"/>
              <a:pPr/>
              <a:t>41</a:t>
            </a:fld>
            <a:endParaRPr lang="en-US" dirty="0"/>
          </a:p>
        </p:txBody>
      </p:sp>
      <p:pic>
        <p:nvPicPr>
          <p:cNvPr id="1026" name="Picture 2" descr="Image result for question">
            <a:extLst>
              <a:ext uri="{FF2B5EF4-FFF2-40B4-BE49-F238E27FC236}">
                <a16:creationId xmlns:a16="http://schemas.microsoft.com/office/drawing/2014/main" id="{756FCCCA-83B2-42C6-B81F-CED364C8F5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3868479"/>
            <a:ext cx="4286250" cy="223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0199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5FF16-9AB1-4C0B-9B3F-ACAC6879810E}" type="datetime1">
              <a:rPr lang="en-US" smtClean="0"/>
              <a:pPr/>
              <a:t>7/25/2019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Alaska DOT&amp;PF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6E02D-ED4A-4F8F-9C9A-E96094146A7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154405" y="2057400"/>
            <a:ext cx="8835189" cy="3962400"/>
          </a:xfrm>
        </p:spPr>
        <p:txBody>
          <a:bodyPr>
            <a:noAutofit/>
          </a:bodyPr>
          <a:lstStyle/>
          <a:p>
            <a:pPr marL="460375" indent="-457200">
              <a:lnSpc>
                <a:spcPct val="120000"/>
              </a:lnSpc>
              <a:spcBef>
                <a:spcPts val="600"/>
              </a:spcBef>
            </a:pPr>
            <a:r>
              <a:rPr lang="en-US" sz="3200" dirty="0"/>
              <a:t>Tour operators frequently stop on the bridge and unload tourists to view the area. </a:t>
            </a:r>
          </a:p>
          <a:p>
            <a:pPr marL="460375" indent="-457200">
              <a:lnSpc>
                <a:spcPct val="120000"/>
              </a:lnSpc>
              <a:spcBef>
                <a:spcPts val="600"/>
              </a:spcBef>
            </a:pPr>
            <a:r>
              <a:rPr lang="en-US" sz="3100" dirty="0"/>
              <a:t>Narrow shoulders in the area create conflicts between motorized and non-motorized users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Need</a:t>
            </a:r>
          </a:p>
        </p:txBody>
      </p:sp>
    </p:spTree>
    <p:extLst>
      <p:ext uri="{BB962C8B-B14F-4D97-AF65-F5344CB8AC3E}">
        <p14:creationId xmlns:p14="http://schemas.microsoft.com/office/powerpoint/2010/main" val="17281228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8CCE4-35C9-49F5-8941-1BDC8228BCA5}" type="datetime1">
              <a:rPr lang="en-US" smtClean="0"/>
              <a:pPr/>
              <a:t>7/25/2019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Alaska DOT&amp;PF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6E02D-ED4A-4F8F-9C9A-E96094146A7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Herring Cove Site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580F02-904C-49AB-B7B7-5962FC3D65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" y="1239010"/>
            <a:ext cx="713232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560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5FF16-9AB1-4C0B-9B3F-ACAC6879810E}" type="datetime1">
              <a:rPr lang="en-US" smtClean="0"/>
              <a:pPr/>
              <a:t>7/25/2019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Alaska DOT&amp;PF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6E02D-ED4A-4F8F-9C9A-E96094146A78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152400" y="1981199"/>
            <a:ext cx="8763000" cy="4436747"/>
          </a:xfrm>
        </p:spPr>
        <p:txBody>
          <a:bodyPr>
            <a:normAutofit/>
          </a:bodyPr>
          <a:lstStyle/>
          <a:p>
            <a:endParaRPr lang="en-US" dirty="0"/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3200" dirty="0"/>
              <a:t>Improve safety and mobility  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3200" dirty="0"/>
              <a:t>Enhance non-motorized use 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3200" dirty="0"/>
              <a:t>Enhance visitor experience  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3200" dirty="0"/>
              <a:t>Maintain traffic control during construction 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3200" dirty="0"/>
              <a:t>Develop a constructible cost effective design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Goals</a:t>
            </a:r>
          </a:p>
        </p:txBody>
      </p:sp>
    </p:spTree>
    <p:extLst>
      <p:ext uri="{BB962C8B-B14F-4D97-AF65-F5344CB8AC3E}">
        <p14:creationId xmlns:p14="http://schemas.microsoft.com/office/powerpoint/2010/main" val="15563201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5FF16-9AB1-4C0B-9B3F-ACAC6879810E}" type="datetime1">
              <a:rPr lang="en-US" smtClean="0"/>
              <a:pPr/>
              <a:t>7/25/2019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Alaska DOT&amp;PF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6E02D-ED4A-4F8F-9C9A-E96094146A78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152400" y="1981199"/>
            <a:ext cx="8763000" cy="4436747"/>
          </a:xfrm>
        </p:spPr>
        <p:txBody>
          <a:bodyPr>
            <a:normAutofit/>
          </a:bodyPr>
          <a:lstStyle/>
          <a:p>
            <a:endParaRPr lang="en-US" dirty="0"/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2400" dirty="0"/>
              <a:t>Minimize ROW and utility impacts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2400" dirty="0"/>
              <a:t>Identify construction obstacles and develop innovative solutions 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2400" dirty="0"/>
              <a:t>Maintain a high level of public satisfaction during construction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2400" dirty="0"/>
              <a:t>Create a high quality construction project 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2400" dirty="0"/>
              <a:t>Initiating construction as soon as practicable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Goals</a:t>
            </a:r>
          </a:p>
        </p:txBody>
      </p:sp>
    </p:spTree>
    <p:extLst>
      <p:ext uri="{BB962C8B-B14F-4D97-AF65-F5344CB8AC3E}">
        <p14:creationId xmlns:p14="http://schemas.microsoft.com/office/powerpoint/2010/main" val="23052794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615ED-6E05-4F65-AFE0-73324AFD859F}" type="datetime1">
              <a:rPr lang="en-US" smtClean="0"/>
              <a:pPr/>
              <a:t>7/25/2019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Alaska DOT&amp;PF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6E02D-ED4A-4F8F-9C9A-E96094146A78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52400" y="2133600"/>
            <a:ext cx="8534400" cy="4267200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2400" dirty="0"/>
              <a:t>Create a collaborative owner/contractor relationship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2400" dirty="0"/>
              <a:t>Share and transfer knowledge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2400" dirty="0"/>
              <a:t>Identify, mitigate, and minimize risk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2400" dirty="0"/>
              <a:t>Support innovation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2400" dirty="0"/>
              <a:t>Improve design constructability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2400" dirty="0"/>
              <a:t>Optimize the project schedule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2400" dirty="0"/>
              <a:t>Meet budget goals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CMGC Goals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OTPF-Preso">
  <a:themeElements>
    <a:clrScheme name="Custom 2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55044214BAAD1429E914A4ED4201819" ma:contentTypeVersion="0" ma:contentTypeDescription="Create a new document." ma:contentTypeScope="" ma:versionID="d5d160848aa3390d694ba514319fbe8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35bc3fc70efa0ead7cf892e5e5bbf7b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B97DFB8-9081-4DFF-B6AD-28BD0DD44B2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5851ABB-548C-414F-9E16-EEE7BA984F7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28ECA1F-43B5-4ABA-BC00-8648595B8B77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5627</TotalTime>
  <Words>2937</Words>
  <Application>Microsoft Office PowerPoint</Application>
  <PresentationFormat>On-screen Show (4:3)</PresentationFormat>
  <Paragraphs>622</Paragraphs>
  <Slides>41</Slides>
  <Notes>41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7" baseType="lpstr">
      <vt:lpstr>Arial</vt:lpstr>
      <vt:lpstr>Arial Black</vt:lpstr>
      <vt:lpstr>Calibri</vt:lpstr>
      <vt:lpstr>Times New Roman</vt:lpstr>
      <vt:lpstr>Wingdings</vt:lpstr>
      <vt:lpstr>DOTPF-Preso</vt:lpstr>
      <vt:lpstr>PowerPoint Presentation</vt:lpstr>
      <vt:lpstr>PowerPoint Presentation</vt:lpstr>
      <vt:lpstr>Project Scope &amp; Purpose</vt:lpstr>
      <vt:lpstr>Need</vt:lpstr>
      <vt:lpstr>Need</vt:lpstr>
      <vt:lpstr>Herring Cove Site</vt:lpstr>
      <vt:lpstr>Project Goals</vt:lpstr>
      <vt:lpstr>Project Goals</vt:lpstr>
      <vt:lpstr>CMGC Goals</vt:lpstr>
      <vt:lpstr>Innovations</vt:lpstr>
      <vt:lpstr>Risk Allocation</vt:lpstr>
      <vt:lpstr>Current Schedule</vt:lpstr>
      <vt:lpstr>CMGC use around the US</vt:lpstr>
      <vt:lpstr>ADOT&amp;PF’s CMGC Experience</vt:lpstr>
      <vt:lpstr>CMGC Overview</vt:lpstr>
      <vt:lpstr>CMGC Team Approach</vt:lpstr>
      <vt:lpstr>Project Development Team</vt:lpstr>
      <vt:lpstr>Project Development Team</vt:lpstr>
      <vt:lpstr>Project Development Team</vt:lpstr>
      <vt:lpstr>Procurement Comparison</vt:lpstr>
      <vt:lpstr>CMGC Development Stages </vt:lpstr>
      <vt:lpstr>Project Development Stages</vt:lpstr>
      <vt:lpstr>Stage 1: Preconstruction Services</vt:lpstr>
      <vt:lpstr>Stage 1: Preconstruction Services</vt:lpstr>
      <vt:lpstr>Stage 1: Preconstruction Services</vt:lpstr>
      <vt:lpstr>Stage 1: Preconstruction Services</vt:lpstr>
      <vt:lpstr>Stage 1: Preconstruction Services</vt:lpstr>
      <vt:lpstr>Stage 1: Preconstruction Services</vt:lpstr>
      <vt:lpstr>Stage 2: Construction</vt:lpstr>
      <vt:lpstr>Post Construction Evaluation</vt:lpstr>
      <vt:lpstr>Request for Proposal</vt:lpstr>
      <vt:lpstr>Request for Proposal</vt:lpstr>
      <vt:lpstr>Request for Proposal</vt:lpstr>
      <vt:lpstr>Part C - Section I Technical</vt:lpstr>
      <vt:lpstr>Part C - Section I Technical</vt:lpstr>
      <vt:lpstr>Part C - Section III Price</vt:lpstr>
      <vt:lpstr>Part C - Section III Price</vt:lpstr>
      <vt:lpstr>Opportunities for DBE</vt:lpstr>
      <vt:lpstr>Q&amp;A and Addenda</vt:lpstr>
      <vt:lpstr>For more information</vt:lpstr>
      <vt:lpstr>Questions?</vt:lpstr>
    </vt:vector>
  </TitlesOfParts>
  <Company>State of Alaska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jlbrown1</dc:creator>
  <cp:lastModifiedBy>McGillivray, Karin S</cp:lastModifiedBy>
  <cp:revision>423</cp:revision>
  <cp:lastPrinted>2019-07-25T20:18:53Z</cp:lastPrinted>
  <dcterms:created xsi:type="dcterms:W3CDTF">2011-03-29T17:13:52Z</dcterms:created>
  <dcterms:modified xsi:type="dcterms:W3CDTF">2019-07-25T21:24:47Z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0x010100355044214BAAD1429E914A4ED4201819</vt:lpwstr>
  </property>
</Properties>
</file>